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7" r:id="rId5"/>
    <p:sldId id="274" r:id="rId6"/>
    <p:sldId id="282" r:id="rId7"/>
    <p:sldId id="275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1" r:id="rId18"/>
  </p:sldIdLst>
  <p:sldSz cx="12192000" cy="6858000"/>
  <p:notesSz cx="6765925" cy="9867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dy Dalhuisen" initials="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7F00"/>
    <a:srgbClr val="FF9300"/>
    <a:srgbClr val="00418C"/>
    <a:srgbClr val="78AF1E"/>
    <a:srgbClr val="E61469"/>
    <a:srgbClr val="D7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3" autoAdjust="0"/>
    <p:restoredTop sz="94539" autoAdjust="0"/>
  </p:normalViewPr>
  <p:slideViewPr>
    <p:cSldViewPr>
      <p:cViewPr varScale="1">
        <p:scale>
          <a:sx n="83" d="100"/>
          <a:sy n="83" d="100"/>
        </p:scale>
        <p:origin x="48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3108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2458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52AD-11F1-4E0E-BA6D-3DC04ECDC716}" type="datetimeFigureOut">
              <a:rPr lang="nl-NL" smtClean="0"/>
              <a:t>19-11-2017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2C52-D59C-4346-8E73-7C92F56B3F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4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2A0D3-E559-4194-8F27-47EFEE3ECCA5}" type="datetimeFigureOut">
              <a:rPr lang="nl-NL" smtClean="0"/>
              <a:t>19-11-2017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593" y="4687253"/>
            <a:ext cx="54127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E78D-ECE4-4DF7-9286-6B92F23DE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90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8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725355" y="692697"/>
            <a:ext cx="11035275" cy="10196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69206"/>
          <a:stretch/>
        </p:blipFill>
        <p:spPr>
          <a:xfrm>
            <a:off x="404080" y="1799580"/>
            <a:ext cx="11356120" cy="40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4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284835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69" y="1052736"/>
            <a:ext cx="2304256" cy="525363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/>
          </p:nvPr>
        </p:nvSpPr>
        <p:spPr>
          <a:xfrm>
            <a:off x="2855640" y="1055688"/>
            <a:ext cx="4392488" cy="525363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7371723" y="1052736"/>
            <a:ext cx="4320480" cy="525363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2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404078" y="116632"/>
            <a:ext cx="11035275" cy="10196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69206"/>
          <a:stretch/>
        </p:blipFill>
        <p:spPr>
          <a:xfrm>
            <a:off x="404080" y="1799580"/>
            <a:ext cx="11356120" cy="402689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04813" y="1136650"/>
            <a:ext cx="11034712" cy="662930"/>
          </a:xfrm>
        </p:spPr>
        <p:txBody>
          <a:bodyPr>
            <a:noAutofit/>
          </a:bodyPr>
          <a:lstStyle>
            <a:lvl1pPr>
              <a:defRPr sz="2800">
                <a:solidFill>
                  <a:srgbClr val="78AF1E"/>
                </a:solidFill>
              </a:defRPr>
            </a:lvl1pPr>
          </a:lstStyle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nl-NL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404078" y="116632"/>
            <a:ext cx="11035275" cy="10196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404079" y="864022"/>
            <a:ext cx="11035275" cy="101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418C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nl-NL" sz="2800" baseline="0" dirty="0">
              <a:solidFill>
                <a:srgbClr val="78AF1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2" y="1700808"/>
            <a:ext cx="11029719" cy="4484431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04813" y="1136650"/>
            <a:ext cx="11034712" cy="7477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78AF1E"/>
                </a:solidFill>
              </a:defRPr>
            </a:lvl1pPr>
          </a:lstStyle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nl-NL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43" y="0"/>
            <a:ext cx="4513957" cy="6858000"/>
          </a:xfrm>
          <a:prstGeom prst="rect">
            <a:avLst/>
          </a:prstGeom>
        </p:spPr>
      </p:pic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380886" y="1988840"/>
            <a:ext cx="6147162" cy="1728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381000" y="3716338"/>
            <a:ext cx="6146800" cy="1008062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rgbClr val="78AF1E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9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363240" y="4724400"/>
            <a:ext cx="6146800" cy="100806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418C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5339" b="14965"/>
          <a:stretch/>
        </p:blipFill>
        <p:spPr>
          <a:xfrm>
            <a:off x="6744072" y="0"/>
            <a:ext cx="5447928" cy="6858000"/>
          </a:xfrm>
          <a:prstGeom prst="rect">
            <a:avLst/>
          </a:prstGeom>
        </p:spPr>
      </p:pic>
      <p:sp>
        <p:nvSpPr>
          <p:cNvPr id="8" name="Parallellogram 7"/>
          <p:cNvSpPr/>
          <p:nvPr userDrawn="1"/>
        </p:nvSpPr>
        <p:spPr>
          <a:xfrm>
            <a:off x="0" y="0"/>
            <a:ext cx="8472264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arallellogram 6"/>
          <p:cNvSpPr/>
          <p:nvPr userDrawn="1"/>
        </p:nvSpPr>
        <p:spPr>
          <a:xfrm>
            <a:off x="0" y="0"/>
            <a:ext cx="8472264" cy="68580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/>
          </p:nvPr>
        </p:nvSpPr>
        <p:spPr>
          <a:xfrm>
            <a:off x="600261" y="1916832"/>
            <a:ext cx="5543550" cy="122396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418C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4" name="Tijdelijke aanduiding voor inhoud 10"/>
          <p:cNvSpPr>
            <a:spLocks noGrp="1"/>
          </p:cNvSpPr>
          <p:nvPr>
            <p:ph sz="quarter" idx="11"/>
          </p:nvPr>
        </p:nvSpPr>
        <p:spPr>
          <a:xfrm>
            <a:off x="600261" y="3163454"/>
            <a:ext cx="5543550" cy="1223962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rgbClr val="78AF1E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10"/>
          <p:cNvSpPr>
            <a:spLocks noGrp="1"/>
          </p:cNvSpPr>
          <p:nvPr>
            <p:ph sz="quarter" idx="12"/>
          </p:nvPr>
        </p:nvSpPr>
        <p:spPr>
          <a:xfrm>
            <a:off x="600261" y="4387416"/>
            <a:ext cx="5543550" cy="122396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418C"/>
                </a:solidFill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6" name="Afbeelding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1" y="188085"/>
            <a:ext cx="3191483" cy="7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284835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68" y="1052736"/>
            <a:ext cx="11271043" cy="525658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11720452" y="6395318"/>
            <a:ext cx="0" cy="336426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576" y="500460"/>
            <a:ext cx="11284835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3576" y="1158330"/>
            <a:ext cx="11284835" cy="515099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427584" y="116632"/>
            <a:ext cx="1128483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18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Klik om de stijl te bewerken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632547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69" y="1052736"/>
            <a:ext cx="5760640" cy="525658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/>
          </p:nvPr>
        </p:nvSpPr>
        <p:spPr>
          <a:xfrm>
            <a:off x="6279275" y="1055688"/>
            <a:ext cx="5760640" cy="525363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632547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00418C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69" y="1052736"/>
            <a:ext cx="5760640" cy="525658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/>
          </p:nvPr>
        </p:nvSpPr>
        <p:spPr>
          <a:xfrm>
            <a:off x="6279275" y="1055688"/>
            <a:ext cx="5760640" cy="25893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6279275" y="3724226"/>
            <a:ext cx="5760640" cy="25893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11236073" y="6395318"/>
            <a:ext cx="484379" cy="336426"/>
          </a:xfrm>
          <a:prstGeom prst="rect">
            <a:avLst/>
          </a:prstGeom>
        </p:spPr>
        <p:txBody>
          <a:bodyPr/>
          <a:lstStyle/>
          <a:p>
            <a:fld id="{3821870D-FEB6-4A68-A9FE-452D8E7FC50D}" type="slidenum">
              <a:rPr lang="nl-NL" smtClean="0"/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 flipV="1">
            <a:off x="364231" y="6387309"/>
            <a:ext cx="11361600" cy="45719"/>
          </a:xfrm>
          <a:prstGeom prst="rect">
            <a:avLst/>
          </a:prstGeom>
          <a:solidFill>
            <a:srgbClr val="FF9300"/>
          </a:solidFill>
        </p:spPr>
      </p:pic>
      <p:pic>
        <p:nvPicPr>
          <p:cNvPr id="6" name="Afbeelding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1" y="6505650"/>
            <a:ext cx="1368153" cy="3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unthaak 9"/>
          <p:cNvSpPr/>
          <p:nvPr/>
        </p:nvSpPr>
        <p:spPr>
          <a:xfrm>
            <a:off x="0" y="404664"/>
            <a:ext cx="319927" cy="504056"/>
          </a:xfrm>
          <a:custGeom>
            <a:avLst/>
            <a:gdLst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193475 w 682505"/>
              <a:gd name="connsiteY5" fmla="*/ 216024 h 432048"/>
              <a:gd name="connsiteX6" fmla="*/ 0 w 682505"/>
              <a:gd name="connsiteY6" fmla="*/ 0 h 432048"/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3080 w 682505"/>
              <a:gd name="connsiteY5" fmla="*/ 238571 h 432048"/>
              <a:gd name="connsiteX6" fmla="*/ 0 w 682505"/>
              <a:gd name="connsiteY6" fmla="*/ 0 h 432048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3080 w 682505"/>
              <a:gd name="connsiteY5" fmla="*/ 241076 h 434553"/>
              <a:gd name="connsiteX6" fmla="*/ 250521 w 682505"/>
              <a:gd name="connsiteY6" fmla="*/ 0 h 434553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251096 w 682505"/>
              <a:gd name="connsiteY5" fmla="*/ 348800 h 434553"/>
              <a:gd name="connsiteX6" fmla="*/ 250521 w 682505"/>
              <a:gd name="connsiteY6" fmla="*/ 0 h 434553"/>
              <a:gd name="connsiteX0" fmla="*/ 0 w 431984"/>
              <a:gd name="connsiteY0" fmla="*/ 0 h 434553"/>
              <a:gd name="connsiteX1" fmla="*/ 238509 w 431984"/>
              <a:gd name="connsiteY1" fmla="*/ 2505 h 434553"/>
              <a:gd name="connsiteX2" fmla="*/ 431984 w 431984"/>
              <a:gd name="connsiteY2" fmla="*/ 218529 h 434553"/>
              <a:gd name="connsiteX3" fmla="*/ 238509 w 431984"/>
              <a:gd name="connsiteY3" fmla="*/ 434553 h 434553"/>
              <a:gd name="connsiteX4" fmla="*/ 0 w 431984"/>
              <a:gd name="connsiteY4" fmla="*/ 432048 h 434553"/>
              <a:gd name="connsiteX5" fmla="*/ 575 w 431984"/>
              <a:gd name="connsiteY5" fmla="*/ 348800 h 434553"/>
              <a:gd name="connsiteX6" fmla="*/ 0 w 431984"/>
              <a:gd name="connsiteY6" fmla="*/ 0 h 4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84" h="434553">
                <a:moveTo>
                  <a:pt x="0" y="0"/>
                </a:moveTo>
                <a:lnTo>
                  <a:pt x="238509" y="2505"/>
                </a:lnTo>
                <a:lnTo>
                  <a:pt x="431984" y="218529"/>
                </a:lnTo>
                <a:lnTo>
                  <a:pt x="238509" y="434553"/>
                </a:lnTo>
                <a:lnTo>
                  <a:pt x="0" y="432048"/>
                </a:lnTo>
                <a:cubicBezTo>
                  <a:pt x="1027" y="367556"/>
                  <a:pt x="-452" y="413292"/>
                  <a:pt x="575" y="348800"/>
                </a:cubicBezTo>
                <a:cubicBezTo>
                  <a:pt x="-452" y="269276"/>
                  <a:pt x="1027" y="79524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351239" y="404664"/>
            <a:ext cx="114153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51239" y="925376"/>
            <a:ext cx="11413716" cy="543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447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0" r:id="rId6"/>
    <p:sldLayoutId id="2147483653" r:id="rId7"/>
    <p:sldLayoutId id="2147483652" r:id="rId8"/>
    <p:sldLayoutId id="2147483654" r:id="rId9"/>
    <p:sldLayoutId id="2147483651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0486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0ahUKEwjF1JvJ_ZXNAhXCtBQKHT2QBxwQjRwIBw&amp;url=https://www.mediastages.nl/stage-bedrijf/757/roc-landstede-zwolle.aspx&amp;psig=AFQjCNEhrG2xw8W5-AUlKWijVk3ROzFPZg&amp;ust=1465391143381758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hyperlink" Target="http://www.google.nl/url?sa=i&amp;rct=j&amp;q=&amp;esrc=s&amp;source=images&amp;cd=&amp;cad=rja&amp;uact=8&amp;ved=0ahUKEwjlw7ze_ZXNAhWJvBQKHbO0AOgQjRwIBw&amp;url=http://www.regioinbedrijf.nl/onderwijsinstellingen/graafschap-college.42235/&amp;psig=AFQjCNG60wSrO0KsK6qe7A5o4IR2R2h6CA&amp;ust=146539118873003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nl/url?sa=i&amp;rct=j&amp;q=&amp;esrc=s&amp;source=images&amp;cd=&amp;cad=rja&amp;uact=8&amp;ved=0ahUKEwjL3sWx_ZXNAhWM8RQKHUesDccQjRwIBw&amp;url=https://werkeninzorgenwelzijn.nl/evenement/informatieavond-deltion-college-zwolle-22-februari-2016&amp;psig=AFQjCNFBbkwLFGzq0eF2JNn4QscHouMPOg&amp;ust=1465391096727626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nl/url?sa=i&amp;rct=j&amp;q=&amp;esrc=s&amp;source=images&amp;cd=&amp;cad=rja&amp;uact=8&amp;ved=0ahUKEwi61YD2_5XNAhUFwBQKHWF9AREQjRwIBw&amp;url=http://radicaalanders.com/project/training-sociale-professionals-leerkrachten-3/&amp;psig=AFQjCNEztawJRkfEs39_F7bTdujEhxX7lw&amp;ust=1465391775625092" TargetMode="External"/><Relationship Id="rId4" Type="http://schemas.openxmlformats.org/officeDocument/2006/relationships/hyperlink" Target="https://www.google.nl/url?sa=i&amp;rct=j&amp;q=&amp;esrc=s&amp;source=images&amp;cd=&amp;cad=rja&amp;uact=8&amp;ved=0ahUKEwiR65CW_ZXNAhWIWRQKHQBQAFsQjRwIBw&amp;url=https://twitter.com/aventus&amp;psig=AFQjCNEsxNjhC56kbMjwSQdlq56Ui8Frvw&amp;ust=1465391026382916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Studiemiddag doorstroom MBO-HBO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 smtClean="0"/>
              <a:t>Anneke Postma, coördinator instroom en aansluiting, ai.postma@windesheim.nl</a:t>
            </a:r>
          </a:p>
          <a:p>
            <a:r>
              <a:rPr lang="nl-NL" dirty="0" smtClean="0"/>
              <a:t>Zwolle</a:t>
            </a:r>
            <a:r>
              <a:rPr lang="nl-NL" dirty="0"/>
              <a:t>, </a:t>
            </a:r>
            <a:r>
              <a:rPr lang="nl-NL" dirty="0" smtClean="0"/>
              <a:t>16 november </a:t>
            </a:r>
            <a:r>
              <a:rPr lang="nl-NL" dirty="0"/>
              <a:t>2017</a:t>
            </a:r>
          </a:p>
        </p:txBody>
      </p:sp>
      <p:pic>
        <p:nvPicPr>
          <p:cNvPr id="7" name="Tijdelijke aanduiding voor inhoud 6"/>
          <p:cNvPicPr>
            <a:picLocks noGrp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186" y="2052167"/>
            <a:ext cx="2265327" cy="9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Trots op ons recept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zeven instellingen tot één gezamenlijk concreet eindresultaat gekomen (binnen deadlines!)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Goed werkende aanpak door </a:t>
            </a:r>
            <a:r>
              <a:rPr lang="nl-NL" dirty="0" err="1" smtClean="0"/>
              <a:t>werkgroepstructuur</a:t>
            </a:r>
            <a:r>
              <a:rPr lang="nl-NL" dirty="0" smtClean="0"/>
              <a:t> en commitment instelling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Gezamenlijke betrokkenheid en verantwoordelijkheid voor de student: ‘het houdt niet op bij de deur’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Gebruikgemaakt van wat er al was, maar toch een eigen resultaat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521818"/>
            <a:ext cx="5761037" cy="4320777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5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opbrengsten ten behoeve van de student in de regio Oost-Nederland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Contacten en samenwerkingsverband flink verstevigd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Stroomlijnen van overige doorstroomactiviteiten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Proces en keuzedeel leveren input op voor bredere doorstroomtrajecten en -activiteiten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645808"/>
            <a:ext cx="5761037" cy="4072796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1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Nu: Implementatie en jaarlijkse doorontwikkeling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Hobbels:</a:t>
            </a:r>
          </a:p>
          <a:p>
            <a:r>
              <a:rPr lang="nl-NL" dirty="0" smtClean="0"/>
              <a:t>Financiering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Vrijmaken van docenten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Aantallen studenten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Steeds meer </a:t>
            </a:r>
            <a:r>
              <a:rPr lang="nl-NL" dirty="0" err="1" smtClean="0"/>
              <a:t>roc’s</a:t>
            </a:r>
            <a:r>
              <a:rPr lang="nl-NL" dirty="0" smtClean="0"/>
              <a:t> schuiven aan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Sommige opleidingen alleen uitvoering op mbo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Onbekend: centraal beter dan decentraal</a:t>
            </a:r>
          </a:p>
          <a:p>
            <a:endParaRPr lang="nl-NL" dirty="0"/>
          </a:p>
          <a:p>
            <a:r>
              <a:rPr lang="nl-NL" dirty="0" smtClean="0"/>
              <a:t>Veel initiatieven op terrein mbo-hbo-doorstroom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1" y="1830546"/>
            <a:ext cx="3429000" cy="370332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3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 concreet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Kick-offbijeenkomst</a:t>
            </a:r>
          </a:p>
          <a:p>
            <a:endParaRPr lang="nl-NL" dirty="0"/>
          </a:p>
          <a:p>
            <a:r>
              <a:rPr lang="nl-NL" dirty="0" smtClean="0"/>
              <a:t>Drie bijeenkomsten met docenten van alle instellingen op het hbo</a:t>
            </a:r>
          </a:p>
          <a:p>
            <a:endParaRPr lang="nl-NL" dirty="0"/>
          </a:p>
          <a:p>
            <a:r>
              <a:rPr lang="nl-NL" dirty="0" smtClean="0"/>
              <a:t>Aangevuld met twee ervaringsdeskundige studenten (rolmodellen) en studenten van de </a:t>
            </a:r>
            <a:r>
              <a:rPr lang="nl-NL" dirty="0" err="1" smtClean="0"/>
              <a:t>roc’s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Twee werkprocessen worden uitgevoerd op het hbo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1" y="2760186"/>
            <a:ext cx="3429000" cy="184404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voor ons receptenboekje?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97" y="1052513"/>
            <a:ext cx="7435843" cy="5256212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6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Urgentie ontwikkelen keuzedeel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335360" y="908720"/>
            <a:ext cx="11305256" cy="525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Urgentie voor het hbo?</a:t>
            </a:r>
          </a:p>
          <a:p>
            <a:pPr marL="0" indent="0">
              <a:buNone/>
            </a:pPr>
            <a:r>
              <a:rPr lang="nl-NL" dirty="0" smtClean="0"/>
              <a:t>Bevorderen doorstroom vanuit het mbo</a:t>
            </a:r>
          </a:p>
          <a:p>
            <a:pPr marL="0" indent="0">
              <a:buNone/>
            </a:pPr>
            <a:r>
              <a:rPr lang="nl-NL" dirty="0" smtClean="0"/>
              <a:t>Bevorderen studiesucces van mbo-instromers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Urgentie voor het mbo?</a:t>
            </a:r>
          </a:p>
          <a:p>
            <a:pPr marL="0" indent="0">
              <a:buNone/>
            </a:pPr>
            <a:r>
              <a:rPr lang="nl-NL" dirty="0" smtClean="0"/>
              <a:t>Ontwikkelen keuzedelen</a:t>
            </a:r>
          </a:p>
          <a:p>
            <a:pPr marL="0" indent="0">
              <a:buNone/>
            </a:pPr>
            <a:r>
              <a:rPr lang="nl-NL" dirty="0" err="1" smtClean="0"/>
              <a:t>Doorontwikkelen</a:t>
            </a:r>
            <a:r>
              <a:rPr lang="nl-NL" dirty="0" smtClean="0"/>
              <a:t> LBO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Gezamenlijk belang?</a:t>
            </a:r>
          </a:p>
          <a:p>
            <a:pPr marL="0" indent="0">
              <a:buNone/>
            </a:pPr>
            <a:r>
              <a:rPr lang="nl-NL" dirty="0" smtClean="0"/>
              <a:t>Gelijke kansen</a:t>
            </a:r>
          </a:p>
          <a:p>
            <a:pPr marL="0" indent="0">
              <a:buNone/>
            </a:pPr>
            <a:r>
              <a:rPr lang="nl-NL" dirty="0" smtClean="0"/>
              <a:t>Goede aansluiting</a:t>
            </a:r>
          </a:p>
          <a:p>
            <a:pPr marL="0" indent="0">
              <a:buNone/>
            </a:pPr>
            <a:r>
              <a:rPr lang="nl-NL" dirty="0" smtClean="0"/>
              <a:t>Hogere studenttevredenheid</a:t>
            </a:r>
          </a:p>
          <a:p>
            <a:pPr marL="0" indent="0">
              <a:buNone/>
            </a:pPr>
            <a:r>
              <a:rPr lang="nl-NL" dirty="0" smtClean="0"/>
              <a:t>Betere resultaten mbo-studenten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 descr="C:\Users\AP0093854\Desktop\Cartoon-win-8-klein-848x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556792"/>
            <a:ext cx="6461760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Samenwerkingsverband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Picture 5" descr="C:\Temp\Domino Web Access\Logo Saxion 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333280"/>
            <a:ext cx="3627120" cy="175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Image Naam en huisstij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-1"/>
          <a:stretch/>
        </p:blipFill>
        <p:spPr bwMode="auto">
          <a:xfrm>
            <a:off x="8904312" y="1484784"/>
            <a:ext cx="24482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s://pbs.twimg.com/profile_images/2914311305/4c49d10ea358da453dd67fe447bcdd4e_400x400.jpe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068960"/>
            <a:ext cx="180020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s://werkeninzorgenwelzijn.nl/sites/werkeninzorgenwelzijn.nl/files/imagecache/250x250_crop/event/deltion_college_logo_2.jpg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3" b="33083"/>
          <a:stretch/>
        </p:blipFill>
        <p:spPr bwMode="auto">
          <a:xfrm>
            <a:off x="5231904" y="1504103"/>
            <a:ext cx="1872208" cy="936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rc_mi" descr="https://www.mediastages.nl/data/bedrijfslogo/landstede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068960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rc_mi" descr="http://radicaalanders.com/wp-content/uploads/2015/11/windesheim-logo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767020"/>
            <a:ext cx="2952328" cy="113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rc_mi" descr="http://www.regioinbedrijf.nl/uploads/onderwijsinstelling/Graafschap-college-logo-profiel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4" y="4365104"/>
            <a:ext cx="374441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9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 samenwerking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4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Regionaal tot een vergelijkbare en geaccepteerde invulling van het keuzedeel Voorbereiding hbo te komen</a:t>
            </a:r>
            <a:endParaRPr lang="nl-NL" dirty="0"/>
          </a:p>
        </p:txBody>
      </p:sp>
      <p:pic>
        <p:nvPicPr>
          <p:cNvPr id="3074" name="Picture 2" descr="C:\Users\AP0093854\AppData\Local\Microsoft\Windows\Temporary Internet Files\Content.IE5\DM3K58QQ\1771179517_ce3fe36c4b[1].jpg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844824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 om gezamenlijke doelen te realiseren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68" y="1052736"/>
            <a:ext cx="11233247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Regio:</a:t>
            </a:r>
          </a:p>
          <a:p>
            <a:r>
              <a:rPr lang="nl-NL" dirty="0" smtClean="0"/>
              <a:t>Overleg in het Zwolse: Windesheim, Landstede, </a:t>
            </a:r>
            <a:r>
              <a:rPr lang="nl-NL" dirty="0" err="1" smtClean="0"/>
              <a:t>Deltion</a:t>
            </a:r>
            <a:endParaRPr lang="nl-NL" dirty="0" smtClean="0"/>
          </a:p>
          <a:p>
            <a:r>
              <a:rPr lang="nl-NL" dirty="0" smtClean="0"/>
              <a:t>Aansluiting bij regionaal convenant Oost-Nederland</a:t>
            </a:r>
          </a:p>
          <a:p>
            <a:r>
              <a:rPr lang="nl-NL" dirty="0" smtClean="0"/>
              <a:t>Bestuurlijk commitment</a:t>
            </a:r>
          </a:p>
          <a:p>
            <a:r>
              <a:rPr lang="nl-NL" dirty="0" smtClean="0"/>
              <a:t>Inhoudelijke experts benaderd voor start regionale werkgroep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Tijdpad en werkwijze:</a:t>
            </a:r>
          </a:p>
          <a:p>
            <a:r>
              <a:rPr lang="nl-NL" dirty="0" smtClean="0"/>
              <a:t>Startnotitie met opdracht</a:t>
            </a:r>
          </a:p>
          <a:p>
            <a:r>
              <a:rPr lang="nl-NL" dirty="0" smtClean="0"/>
              <a:t>Bestuurlijk commitment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Docentontwikkelteams</a:t>
            </a:r>
            <a:r>
              <a:rPr lang="nl-NL" dirty="0" smtClean="0"/>
              <a:t> per domein</a:t>
            </a:r>
          </a:p>
          <a:p>
            <a:pPr marL="0" indent="0">
              <a:buNone/>
            </a:pPr>
            <a:r>
              <a:rPr lang="nl-NL" dirty="0" smtClean="0"/>
              <a:t>Inhoudelijke voorbereiding door de werkgroep:</a:t>
            </a:r>
          </a:p>
          <a:p>
            <a:r>
              <a:rPr lang="nl-NL" dirty="0" smtClean="0"/>
              <a:t>Materiaal verzameld</a:t>
            </a:r>
          </a:p>
          <a:p>
            <a:r>
              <a:rPr lang="nl-NL" dirty="0" smtClean="0"/>
              <a:t>Examen ontwikkeld</a:t>
            </a:r>
          </a:p>
          <a:p>
            <a:r>
              <a:rPr lang="nl-NL" dirty="0" smtClean="0"/>
              <a:t>Grof ontwerp opgesteld</a:t>
            </a:r>
          </a:p>
          <a:p>
            <a:r>
              <a:rPr lang="nl-NL" dirty="0" err="1" smtClean="0"/>
              <a:t>DOT’s</a:t>
            </a:r>
            <a:r>
              <a:rPr lang="nl-NL" dirty="0" smtClean="0"/>
              <a:t> samengesteld</a:t>
            </a:r>
          </a:p>
          <a:p>
            <a:r>
              <a:rPr lang="nl-NL" dirty="0" smtClean="0"/>
              <a:t>Werkwijze </a:t>
            </a:r>
            <a:r>
              <a:rPr lang="nl-NL" dirty="0" err="1" smtClean="0"/>
              <a:t>DOT’s</a:t>
            </a:r>
            <a:endParaRPr lang="nl-NL" dirty="0" smtClean="0"/>
          </a:p>
          <a:p>
            <a:r>
              <a:rPr lang="nl-NL" dirty="0" smtClean="0"/>
              <a:t>Verwerken input tot producten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1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Gekozen oplossing: opbouw portfolio en criterium gericht interview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 err="1" smtClean="0"/>
              <a:t>mbo’ers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Maken een beargumenteerde keuze voor een hbo-opleiding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Ondervinden het verschil tussen het studeren op het mbo en het hbo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Laten zien dat zij naar een beginniveau hbo toegroeien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566537"/>
            <a:ext cx="5761037" cy="4231339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2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Bouwstenen voor succes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Rol van de docenten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Loopbaanleren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Taalontwikkelend</a:t>
            </a:r>
            <a:r>
              <a:rPr lang="nl-NL" dirty="0" smtClean="0"/>
              <a:t> leren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Studievaardigheden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Thuis voelen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Vertrouwen voor mbo-studenten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916832"/>
            <a:ext cx="5761037" cy="301712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1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product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Beroepscontext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opdracht, </a:t>
            </a:r>
            <a:r>
              <a:rPr lang="nl-NL" dirty="0" err="1" smtClean="0"/>
              <a:t>domeinspecifiek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Rol van mbo- en hbo-docenten en – studenten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Resultaten/producten en eisen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Toolkit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Bronnen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16832"/>
            <a:ext cx="5761037" cy="3170274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21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Kluitjes in de pap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Hbo en mbo spreken elkaars taal niet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Al veel lopende initiatieven en materialen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Examinering: iedere instelling 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Aandacht voor grote lijnen (LOB) komt in het gedrang bij focus op uitvoering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Totstandkoming heldere producten voor docenten en studenten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Input van veel mensen: consistentie in gevaar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81" y="1777206"/>
            <a:ext cx="5715000" cy="381000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870D-FEB6-4A68-A9FE-452D8E7FC50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2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lgemeen medewerkers 4x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420FE60EABE45A512AD16F81F55EE" ma:contentTypeVersion="1" ma:contentTypeDescription="Create a new document." ma:contentTypeScope="" ma:versionID="3540f84107801adee4fb3a27c4a941d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04A0B9-467B-42FC-B8BA-1CF467D86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3E9C2F-5BCA-46DF-AA88-F518352BC2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51F625-D652-4C9B-ACD2-9FCEFFC5F05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Algemeen medewerkers 4x3</Template>
  <TotalTime>1731</TotalTime>
  <Words>440</Words>
  <Application>Microsoft Office PowerPoint</Application>
  <PresentationFormat>Breedbeeld</PresentationFormat>
  <Paragraphs>158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Algemeen medewerkers 4x3</vt:lpstr>
      <vt:lpstr>PowerPoint-presentatie</vt:lpstr>
      <vt:lpstr>Urgentie ontwikkelen keuzedeel </vt:lpstr>
      <vt:lpstr>Samenwerkingsverband</vt:lpstr>
      <vt:lpstr>Doel van de samenwerking</vt:lpstr>
      <vt:lpstr>Proces om gezamenlijke doelen te realiseren</vt:lpstr>
      <vt:lpstr>Gekozen oplossing: opbouw portfolio en criterium gericht interview</vt:lpstr>
      <vt:lpstr>Bouwstenen voor succes</vt:lpstr>
      <vt:lpstr>Ons product</vt:lpstr>
      <vt:lpstr>Kluitjes in de pap</vt:lpstr>
      <vt:lpstr>Trots op ons recept</vt:lpstr>
      <vt:lpstr>Extra opbrengsten ten behoeve van de student in de regio Oost-Nederland</vt:lpstr>
      <vt:lpstr>Nu: Implementatie en jaarlijkse doorontwikkeling</vt:lpstr>
      <vt:lpstr>Implementatie concreet</vt:lpstr>
      <vt:lpstr>Tips voor ons receptenboekje?</vt:lpstr>
    </vt:vector>
  </TitlesOfParts>
  <Company>Windesheim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Presentatie CAO duurzame inzetbaarheid</dc:title>
  <dc:creator>Marinus Zandvoort;ecrvanroden@hotmail.com</dc:creator>
  <cp:lastModifiedBy>Thomas Oosterkamp</cp:lastModifiedBy>
  <cp:revision>113</cp:revision>
  <cp:lastPrinted>2015-05-13T14:44:16Z</cp:lastPrinted>
  <dcterms:created xsi:type="dcterms:W3CDTF">2015-03-12T08:11:19Z</dcterms:created>
  <dcterms:modified xsi:type="dcterms:W3CDTF">2017-11-19T08:14:05Z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0x010100BA8420FE60EABE45A512AD16F81F55EE</vt:lpwstr>
  </property>
</Properties>
</file>