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handoutMasterIdLst>
    <p:handoutMasterId r:id="rId16"/>
  </p:handoutMasterIdLst>
  <p:sldIdLst>
    <p:sldId id="566" r:id="rId2"/>
    <p:sldId id="567" r:id="rId3"/>
    <p:sldId id="596" r:id="rId4"/>
    <p:sldId id="411" r:id="rId5"/>
    <p:sldId id="563" r:id="rId6"/>
    <p:sldId id="564" r:id="rId7"/>
    <p:sldId id="562" r:id="rId8"/>
    <p:sldId id="595" r:id="rId9"/>
    <p:sldId id="568" r:id="rId10"/>
    <p:sldId id="569" r:id="rId11"/>
    <p:sldId id="570" r:id="rId12"/>
    <p:sldId id="573" r:id="rId13"/>
    <p:sldId id="574" r:id="rId14"/>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k J. Mulder" initials="HJM" lastIdx="1" clrIdx="0">
    <p:extLst>
      <p:ext uri="{19B8F6BF-5375-455C-9EA6-DF929625EA0E}">
        <p15:presenceInfo xmlns:p15="http://schemas.microsoft.com/office/powerpoint/2012/main" userId="40a71b8c771595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7F5C"/>
    <a:srgbClr val="F9F9F9"/>
    <a:srgbClr val="D3B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49" autoAdjust="0"/>
    <p:restoredTop sz="92848" autoAdjust="0"/>
  </p:normalViewPr>
  <p:slideViewPr>
    <p:cSldViewPr snapToGrid="0" showGuides="1">
      <p:cViewPr varScale="1">
        <p:scale>
          <a:sx n="80" d="100"/>
          <a:sy n="80" d="100"/>
        </p:scale>
        <p:origin x="1147" y="62"/>
      </p:cViewPr>
      <p:guideLst>
        <p:guide orient="horz" pos="2208"/>
        <p:guide pos="2880"/>
      </p:guideLst>
    </p:cSldViewPr>
  </p:slideViewPr>
  <p:outlineViewPr>
    <p:cViewPr>
      <p:scale>
        <a:sx n="33" d="100"/>
        <a:sy n="33" d="100"/>
      </p:scale>
      <p:origin x="0" y="-1497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11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4AE38-C0DB-45D4-8A2B-E7B0604EF5AB}"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nl-NL"/>
        </a:p>
      </dgm:t>
    </dgm:pt>
    <dgm:pt modelId="{44239994-1594-432F-A70F-C66A87A05FE4}">
      <dgm:prSet phldrT="[Text]" custT="1"/>
      <dgm:spPr>
        <a:solidFill>
          <a:schemeClr val="accent6">
            <a:lumMod val="75000"/>
          </a:schemeClr>
        </a:solidFill>
      </dgm:spPr>
      <dgm:t>
        <a:bodyPr/>
        <a:lstStyle/>
        <a:p>
          <a:pPr algn="ctr"/>
          <a:r>
            <a:rPr lang="en-US" sz="2000" b="1" dirty="0"/>
            <a:t>Meer </a:t>
          </a:r>
          <a:r>
            <a:rPr lang="en-US" sz="2000" b="1" dirty="0" err="1"/>
            <a:t>welvaart</a:t>
          </a:r>
          <a:r>
            <a:rPr lang="en-US" sz="2000" b="1" dirty="0"/>
            <a:t> </a:t>
          </a:r>
          <a:r>
            <a:rPr lang="en-US" sz="2000" b="1" dirty="0" err="1"/>
            <a:t>doordat</a:t>
          </a:r>
          <a:r>
            <a:rPr lang="en-US" sz="2000" b="1" dirty="0"/>
            <a:t> </a:t>
          </a:r>
          <a:r>
            <a:rPr lang="en-US" sz="2000" b="1" dirty="0" err="1"/>
            <a:t>bestuurder</a:t>
          </a:r>
          <a:r>
            <a:rPr lang="en-US" sz="2000" b="1" dirty="0"/>
            <a:t>  </a:t>
          </a:r>
          <a:r>
            <a:rPr lang="en-US" sz="2000" b="1" dirty="0" err="1"/>
            <a:t>verstandig</a:t>
          </a:r>
          <a:r>
            <a:rPr lang="en-US" sz="2000" b="1" dirty="0"/>
            <a:t> </a:t>
          </a:r>
          <a:r>
            <a:rPr lang="en-US" sz="2000" b="1" dirty="0" err="1"/>
            <a:t>kiest</a:t>
          </a:r>
          <a:endParaRPr lang="en-US" sz="2000" b="1" dirty="0"/>
        </a:p>
      </dgm:t>
    </dgm:pt>
    <dgm:pt modelId="{A7A267CE-EDB8-43CD-BECA-F4DA7BEE4E78}" type="parTrans" cxnId="{BE151C0B-5A92-492B-9559-2B3D388849AB}">
      <dgm:prSet/>
      <dgm:spPr/>
      <dgm:t>
        <a:bodyPr/>
        <a:lstStyle/>
        <a:p>
          <a:endParaRPr lang="nl-NL"/>
        </a:p>
      </dgm:t>
    </dgm:pt>
    <dgm:pt modelId="{63BF4C9F-83AC-4CD9-8B6C-9B6A46A63F28}" type="sibTrans" cxnId="{BE151C0B-5A92-492B-9559-2B3D388849AB}">
      <dgm:prSet/>
      <dgm:spPr/>
      <dgm:t>
        <a:bodyPr/>
        <a:lstStyle/>
        <a:p>
          <a:endParaRPr lang="nl-NL"/>
        </a:p>
      </dgm:t>
    </dgm:pt>
    <dgm:pt modelId="{B8C089F4-94C5-4354-9119-11B50DA987B0}">
      <dgm:prSet phldrT="[Text]" custT="1"/>
      <dgm:spPr>
        <a:solidFill>
          <a:schemeClr val="accent6">
            <a:lumMod val="75000"/>
          </a:schemeClr>
        </a:solidFill>
      </dgm:spPr>
      <dgm:t>
        <a:bodyPr/>
        <a:lstStyle/>
        <a:p>
          <a:r>
            <a:rPr lang="en-US" sz="2400" dirty="0"/>
            <a:t>In</a:t>
          </a:r>
          <a:endParaRPr lang="nl-NL" sz="2400" dirty="0"/>
        </a:p>
      </dgm:t>
    </dgm:pt>
    <dgm:pt modelId="{E931F637-1777-4ABA-8934-8FE944D51129}" type="parTrans" cxnId="{48E4D797-4DA0-4558-83B6-9D51C429290D}">
      <dgm:prSet/>
      <dgm:spPr>
        <a:ln w="19050">
          <a:solidFill>
            <a:schemeClr val="tx1"/>
          </a:solidFill>
        </a:ln>
      </dgm:spPr>
      <dgm:t>
        <a:bodyPr/>
        <a:lstStyle/>
        <a:p>
          <a:endParaRPr lang="nl-NL"/>
        </a:p>
      </dgm:t>
    </dgm:pt>
    <dgm:pt modelId="{D155428D-C826-4B22-B7AA-5294292E8435}" type="sibTrans" cxnId="{48E4D797-4DA0-4558-83B6-9D51C429290D}">
      <dgm:prSet/>
      <dgm:spPr/>
      <dgm:t>
        <a:bodyPr/>
        <a:lstStyle/>
        <a:p>
          <a:endParaRPr lang="nl-NL"/>
        </a:p>
      </dgm:t>
    </dgm:pt>
    <dgm:pt modelId="{A904203F-155C-4E13-BAB2-7E25BA55014F}">
      <dgm:prSet phldrT="[Text]" custT="1"/>
      <dgm:spPr>
        <a:solidFill>
          <a:srgbClr val="C00000"/>
        </a:solidFill>
      </dgm:spPr>
      <dgm:t>
        <a:bodyPr/>
        <a:lstStyle/>
        <a:p>
          <a:r>
            <a:rPr lang="en-US" sz="2400" dirty="0" err="1"/>
            <a:t>Uit</a:t>
          </a:r>
          <a:endParaRPr lang="nl-NL" sz="2400" dirty="0"/>
        </a:p>
      </dgm:t>
    </dgm:pt>
    <dgm:pt modelId="{1912F224-6125-4882-BAAC-56C08F9A60FE}" type="parTrans" cxnId="{A74388EB-C2C9-4CA3-8BE5-4441FAE9E055}">
      <dgm:prSet/>
      <dgm:spPr>
        <a:ln w="19050">
          <a:solidFill>
            <a:schemeClr val="tx1"/>
          </a:solidFill>
        </a:ln>
      </dgm:spPr>
      <dgm:t>
        <a:bodyPr/>
        <a:lstStyle/>
        <a:p>
          <a:endParaRPr lang="nl-NL"/>
        </a:p>
      </dgm:t>
    </dgm:pt>
    <dgm:pt modelId="{7186A352-FFEE-40FC-9F8C-8511E99EBAE0}" type="sibTrans" cxnId="{A74388EB-C2C9-4CA3-8BE5-4441FAE9E055}">
      <dgm:prSet/>
      <dgm:spPr/>
      <dgm:t>
        <a:bodyPr/>
        <a:lstStyle/>
        <a:p>
          <a:endParaRPr lang="nl-NL"/>
        </a:p>
      </dgm:t>
    </dgm:pt>
    <dgm:pt modelId="{5F9086A6-17C7-44DD-95B8-F5195D7983FE}">
      <dgm:prSet phldrT="[Text]" custT="1"/>
      <dgm:spPr>
        <a:solidFill>
          <a:srgbClr val="C00000"/>
        </a:solidFill>
      </dgm:spPr>
      <dgm:t>
        <a:bodyPr/>
        <a:lstStyle/>
        <a:p>
          <a:pPr algn="ctr"/>
          <a:r>
            <a:rPr lang="en-US" sz="2700" dirty="0"/>
            <a:t> </a:t>
          </a:r>
          <a:r>
            <a:rPr lang="en-US" sz="2800" b="1" dirty="0" err="1"/>
            <a:t>Balans</a:t>
          </a:r>
          <a:r>
            <a:rPr lang="en-US" sz="2800" dirty="0"/>
            <a:t> </a:t>
          </a:r>
          <a:r>
            <a:rPr lang="en-US" sz="2400" dirty="0"/>
            <a:t>             </a:t>
          </a:r>
          <a:r>
            <a:rPr lang="en-US" sz="2800" b="1" dirty="0"/>
            <a:t>MO=MK</a:t>
          </a:r>
          <a:endParaRPr lang="nl-NL" sz="2800" b="1" dirty="0"/>
        </a:p>
      </dgm:t>
    </dgm:pt>
    <dgm:pt modelId="{4EDCFDF8-9A9C-49A7-8366-F050C368269C}" type="parTrans" cxnId="{05ABF346-103D-4C65-8A3F-1F54FF27A7F5}">
      <dgm:prSet/>
      <dgm:spPr/>
      <dgm:t>
        <a:bodyPr/>
        <a:lstStyle/>
        <a:p>
          <a:endParaRPr lang="nl-NL"/>
        </a:p>
      </dgm:t>
    </dgm:pt>
    <dgm:pt modelId="{3D659EBD-44DF-4D72-8A60-54FB762CEA24}" type="sibTrans" cxnId="{05ABF346-103D-4C65-8A3F-1F54FF27A7F5}">
      <dgm:prSet/>
      <dgm:spPr/>
      <dgm:t>
        <a:bodyPr/>
        <a:lstStyle/>
        <a:p>
          <a:endParaRPr lang="nl-NL"/>
        </a:p>
      </dgm:t>
    </dgm:pt>
    <dgm:pt modelId="{99E77253-D34E-40BF-A037-40CD8DD43EB5}">
      <dgm:prSet phldrT="[Text]" custT="1"/>
      <dgm:spPr>
        <a:solidFill>
          <a:schemeClr val="accent1">
            <a:lumMod val="75000"/>
          </a:schemeClr>
        </a:solidFill>
      </dgm:spPr>
      <dgm:t>
        <a:bodyPr/>
        <a:lstStyle/>
        <a:p>
          <a:r>
            <a:rPr lang="en-US" sz="2400" dirty="0"/>
            <a:t>Meer</a:t>
          </a:r>
          <a:endParaRPr lang="nl-NL" sz="2400" dirty="0"/>
        </a:p>
      </dgm:t>
    </dgm:pt>
    <dgm:pt modelId="{6F4BA568-2EAA-41F8-BF0A-5133E04AA9AB}" type="parTrans" cxnId="{DFC06086-D15C-49C6-ABD9-D6395D7E4552}">
      <dgm:prSet/>
      <dgm:spPr>
        <a:ln w="19050">
          <a:solidFill>
            <a:schemeClr val="tx1"/>
          </a:solidFill>
        </a:ln>
      </dgm:spPr>
      <dgm:t>
        <a:bodyPr/>
        <a:lstStyle/>
        <a:p>
          <a:endParaRPr lang="nl-NL"/>
        </a:p>
      </dgm:t>
    </dgm:pt>
    <dgm:pt modelId="{7666D4E3-F79F-4A85-8482-28D366B0E83F}" type="sibTrans" cxnId="{DFC06086-D15C-49C6-ABD9-D6395D7E4552}">
      <dgm:prSet/>
      <dgm:spPr/>
      <dgm:t>
        <a:bodyPr/>
        <a:lstStyle/>
        <a:p>
          <a:endParaRPr lang="nl-NL"/>
        </a:p>
      </dgm:t>
    </dgm:pt>
    <dgm:pt modelId="{4D23145E-7C82-4C21-A8C7-EEAB379F1192}">
      <dgm:prSet custT="1"/>
      <dgm:spPr>
        <a:solidFill>
          <a:srgbClr val="C00000"/>
        </a:solidFill>
      </dgm:spPr>
      <dgm:t>
        <a:bodyPr/>
        <a:lstStyle/>
        <a:p>
          <a:r>
            <a:rPr lang="en-US" sz="2400" dirty="0" err="1"/>
            <a:t>Dwang</a:t>
          </a:r>
          <a:r>
            <a:rPr lang="en-US" sz="2400" dirty="0"/>
            <a:t> </a:t>
          </a:r>
        </a:p>
      </dgm:t>
    </dgm:pt>
    <dgm:pt modelId="{AB8CECEE-888E-4870-8E96-82B1C37D269B}" type="parTrans" cxnId="{9FD19FE1-9E80-4F95-887E-584CC26BBCA7}">
      <dgm:prSet/>
      <dgm:spPr>
        <a:ln w="19050">
          <a:solidFill>
            <a:schemeClr val="tx1"/>
          </a:solidFill>
        </a:ln>
      </dgm:spPr>
      <dgm:t>
        <a:bodyPr/>
        <a:lstStyle/>
        <a:p>
          <a:endParaRPr lang="nl-NL"/>
        </a:p>
      </dgm:t>
    </dgm:pt>
    <dgm:pt modelId="{29D132F1-A71E-4920-B8BE-A70B76EC351D}" type="sibTrans" cxnId="{9FD19FE1-9E80-4F95-887E-584CC26BBCA7}">
      <dgm:prSet/>
      <dgm:spPr/>
      <dgm:t>
        <a:bodyPr/>
        <a:lstStyle/>
        <a:p>
          <a:endParaRPr lang="nl-NL"/>
        </a:p>
      </dgm:t>
    </dgm:pt>
    <dgm:pt modelId="{C2CA6FB6-E297-4A84-AF43-88A21CA140DB}">
      <dgm:prSet custT="1"/>
      <dgm:spPr>
        <a:solidFill>
          <a:schemeClr val="accent1">
            <a:lumMod val="75000"/>
          </a:schemeClr>
        </a:solidFill>
      </dgm:spPr>
      <dgm:t>
        <a:bodyPr/>
        <a:lstStyle/>
        <a:p>
          <a:r>
            <a:rPr lang="en-US" sz="2400" dirty="0" err="1"/>
            <a:t>Vrije</a:t>
          </a:r>
          <a:r>
            <a:rPr lang="en-US" sz="2400" dirty="0"/>
            <a:t> </a:t>
          </a:r>
          <a:r>
            <a:rPr lang="en-US" sz="2400"/>
            <a:t>concurrentie</a:t>
          </a:r>
          <a:endParaRPr lang="en-US" sz="2400" dirty="0"/>
        </a:p>
      </dgm:t>
    </dgm:pt>
    <dgm:pt modelId="{A600A59B-EB41-4618-9BAA-79DB253E3177}" type="parTrans" cxnId="{F0B42AF0-FE1D-453F-BDE7-F52FCA93CC68}">
      <dgm:prSet/>
      <dgm:spPr>
        <a:ln w="19050">
          <a:solidFill>
            <a:schemeClr val="tx1"/>
          </a:solidFill>
        </a:ln>
      </dgm:spPr>
      <dgm:t>
        <a:bodyPr/>
        <a:lstStyle/>
        <a:p>
          <a:endParaRPr lang="nl-NL"/>
        </a:p>
      </dgm:t>
    </dgm:pt>
    <dgm:pt modelId="{59B63F53-6F02-4020-9E1A-C4DFBFAD2A75}" type="sibTrans" cxnId="{F0B42AF0-FE1D-453F-BDE7-F52FCA93CC68}">
      <dgm:prSet/>
      <dgm:spPr/>
      <dgm:t>
        <a:bodyPr/>
        <a:lstStyle/>
        <a:p>
          <a:endParaRPr lang="nl-NL"/>
        </a:p>
      </dgm:t>
    </dgm:pt>
    <dgm:pt modelId="{F71E5463-3777-43C0-AF4F-554E74E5D247}">
      <dgm:prSet custT="1"/>
      <dgm:spPr>
        <a:solidFill>
          <a:schemeClr val="accent6">
            <a:lumMod val="75000"/>
          </a:schemeClr>
        </a:solidFill>
      </dgm:spPr>
      <dgm:t>
        <a:bodyPr/>
        <a:lstStyle/>
        <a:p>
          <a:pPr algn="ctr"/>
          <a:r>
            <a:rPr lang="en-US" sz="2400" dirty="0" err="1"/>
            <a:t>Vrijwillige</a:t>
          </a:r>
          <a:r>
            <a:rPr lang="en-US" sz="2400" dirty="0"/>
            <a:t> binding</a:t>
          </a:r>
        </a:p>
      </dgm:t>
    </dgm:pt>
    <dgm:pt modelId="{2121C11E-729F-4AE7-B146-3AAEFE5F5385}" type="parTrans" cxnId="{C030387D-D4DA-416F-A7C5-C8CBEB9116B0}">
      <dgm:prSet/>
      <dgm:spPr>
        <a:ln w="19050">
          <a:solidFill>
            <a:schemeClr val="tx1"/>
          </a:solidFill>
        </a:ln>
      </dgm:spPr>
      <dgm:t>
        <a:bodyPr/>
        <a:lstStyle/>
        <a:p>
          <a:endParaRPr lang="nl-NL"/>
        </a:p>
      </dgm:t>
    </dgm:pt>
    <dgm:pt modelId="{A45F10D6-2261-4AE3-9763-C87A2A2BF3C5}" type="sibTrans" cxnId="{C030387D-D4DA-416F-A7C5-C8CBEB9116B0}">
      <dgm:prSet/>
      <dgm:spPr/>
      <dgm:t>
        <a:bodyPr/>
        <a:lstStyle/>
        <a:p>
          <a:endParaRPr lang="nl-NL"/>
        </a:p>
      </dgm:t>
    </dgm:pt>
    <dgm:pt modelId="{62FD6D8E-7615-4F59-AB08-F77787846A09}">
      <dgm:prSet phldrT="[Text]" custT="1"/>
      <dgm:spPr>
        <a:solidFill>
          <a:schemeClr val="accent1">
            <a:lumMod val="75000"/>
          </a:schemeClr>
        </a:solidFill>
      </dgm:spPr>
      <dgm:t>
        <a:bodyPr/>
        <a:lstStyle/>
        <a:p>
          <a:r>
            <a:rPr lang="en-US" sz="2000" b="1" dirty="0" err="1"/>
            <a:t>Bestuurder</a:t>
          </a:r>
          <a:r>
            <a:rPr lang="en-US" sz="2000" b="1" dirty="0"/>
            <a:t> </a:t>
          </a:r>
          <a:r>
            <a:rPr lang="en-US" sz="2000" b="1" dirty="0" err="1"/>
            <a:t>houdt</a:t>
          </a:r>
          <a:r>
            <a:rPr lang="en-US" sz="2000" b="1" dirty="0"/>
            <a:t> </a:t>
          </a:r>
          <a:r>
            <a:rPr lang="en-US" sz="2000" b="1" dirty="0" err="1"/>
            <a:t>rekening</a:t>
          </a:r>
          <a:r>
            <a:rPr lang="en-US" sz="2000" b="1" dirty="0"/>
            <a:t> met </a:t>
          </a:r>
          <a:r>
            <a:rPr lang="en-US" sz="2000" b="1" dirty="0" err="1"/>
            <a:t>alle</a:t>
          </a:r>
          <a:r>
            <a:rPr lang="en-US" sz="2000" b="1" dirty="0"/>
            <a:t> </a:t>
          </a:r>
          <a:r>
            <a:rPr lang="en-US" sz="1900" b="1" dirty="0" err="1"/>
            <a:t>belangenhebbenden</a:t>
          </a:r>
          <a:r>
            <a:rPr lang="en-US" sz="1900" b="1" dirty="0"/>
            <a:t> </a:t>
          </a:r>
          <a:endParaRPr lang="nl-NL" sz="1900" b="1" dirty="0"/>
        </a:p>
      </dgm:t>
    </dgm:pt>
    <dgm:pt modelId="{779368C9-D671-4F5A-B625-4A5838B35DF7}" type="sibTrans" cxnId="{1934E286-660A-49D8-B0C1-B2E4351F41FF}">
      <dgm:prSet/>
      <dgm:spPr/>
      <dgm:t>
        <a:bodyPr/>
        <a:lstStyle/>
        <a:p>
          <a:endParaRPr lang="nl-NL"/>
        </a:p>
      </dgm:t>
    </dgm:pt>
    <dgm:pt modelId="{8DC7FFCF-6182-4C2F-AB1C-BBAA77C19128}" type="parTrans" cxnId="{1934E286-660A-49D8-B0C1-B2E4351F41FF}">
      <dgm:prSet/>
      <dgm:spPr/>
      <dgm:t>
        <a:bodyPr/>
        <a:lstStyle/>
        <a:p>
          <a:endParaRPr lang="nl-NL"/>
        </a:p>
      </dgm:t>
    </dgm:pt>
    <dgm:pt modelId="{718A9C31-0FD9-41B1-ADD1-505C8BD1D901}" type="pres">
      <dgm:prSet presAssocID="{B414AE38-C0DB-45D4-8A2B-E7B0604EF5AB}" presName="diagram" presStyleCnt="0">
        <dgm:presLayoutVars>
          <dgm:chPref val="1"/>
          <dgm:dir/>
          <dgm:animOne val="branch"/>
          <dgm:animLvl val="lvl"/>
          <dgm:resizeHandles val="exact"/>
        </dgm:presLayoutVars>
      </dgm:prSet>
      <dgm:spPr/>
    </dgm:pt>
    <dgm:pt modelId="{DAA45F7E-A3D7-467C-9F68-23FC84A5F206}" type="pres">
      <dgm:prSet presAssocID="{44239994-1594-432F-A70F-C66A87A05FE4}" presName="root1" presStyleCnt="0"/>
      <dgm:spPr/>
    </dgm:pt>
    <dgm:pt modelId="{753352A9-3F99-4B1A-8F0F-6D7471D2F3E6}" type="pres">
      <dgm:prSet presAssocID="{44239994-1594-432F-A70F-C66A87A05FE4}" presName="LevelOneTextNode" presStyleLbl="node0" presStyleIdx="0" presStyleCnt="3" custScaleX="114413" custScaleY="109515" custLinFactNeighborX="1050">
        <dgm:presLayoutVars>
          <dgm:chPref val="3"/>
        </dgm:presLayoutVars>
      </dgm:prSet>
      <dgm:spPr/>
    </dgm:pt>
    <dgm:pt modelId="{4D51C873-AFD4-46D3-A4E2-AE896FD12BBF}" type="pres">
      <dgm:prSet presAssocID="{44239994-1594-432F-A70F-C66A87A05FE4}" presName="level2hierChild" presStyleCnt="0"/>
      <dgm:spPr/>
    </dgm:pt>
    <dgm:pt modelId="{98165460-6384-47FB-B7CE-574E00E0532E}" type="pres">
      <dgm:prSet presAssocID="{62FD6D8E-7615-4F59-AB08-F77787846A09}" presName="root1" presStyleCnt="0"/>
      <dgm:spPr/>
    </dgm:pt>
    <dgm:pt modelId="{3BF9EBFC-7F5E-4436-A0D8-CFF07889858A}" type="pres">
      <dgm:prSet presAssocID="{62FD6D8E-7615-4F59-AB08-F77787846A09}" presName="LevelOneTextNode" presStyleLbl="node0" presStyleIdx="1" presStyleCnt="3" custScaleX="114266" custScaleY="109003">
        <dgm:presLayoutVars>
          <dgm:chPref val="3"/>
        </dgm:presLayoutVars>
      </dgm:prSet>
      <dgm:spPr/>
    </dgm:pt>
    <dgm:pt modelId="{DBF00478-14CA-4E72-9488-E180C1CF5615}" type="pres">
      <dgm:prSet presAssocID="{62FD6D8E-7615-4F59-AB08-F77787846A09}" presName="level2hierChild" presStyleCnt="0"/>
      <dgm:spPr/>
    </dgm:pt>
    <dgm:pt modelId="{0B067568-6BED-4C67-B77E-D92D1FFC9E60}" type="pres">
      <dgm:prSet presAssocID="{5F9086A6-17C7-44DD-95B8-F5195D7983FE}" presName="root1" presStyleCnt="0"/>
      <dgm:spPr/>
    </dgm:pt>
    <dgm:pt modelId="{C07C5258-7A44-4E2E-92F7-0C74FFCCF672}" type="pres">
      <dgm:prSet presAssocID="{5F9086A6-17C7-44DD-95B8-F5195D7983FE}" presName="LevelOneTextNode" presStyleLbl="node0" presStyleIdx="2" presStyleCnt="3" custScaleX="118814" custScaleY="109003">
        <dgm:presLayoutVars>
          <dgm:chPref val="3"/>
        </dgm:presLayoutVars>
      </dgm:prSet>
      <dgm:spPr/>
    </dgm:pt>
    <dgm:pt modelId="{C90EC7A2-75D6-4E6E-9DCB-109CA6F2DD43}" type="pres">
      <dgm:prSet presAssocID="{5F9086A6-17C7-44DD-95B8-F5195D7983FE}" presName="level2hierChild" presStyleCnt="0"/>
      <dgm:spPr/>
    </dgm:pt>
    <dgm:pt modelId="{EB0883FA-7945-4AFE-869D-3B352F86FC8D}" type="pres">
      <dgm:prSet presAssocID="{E931F637-1777-4ABA-8934-8FE944D51129}" presName="conn2-1" presStyleLbl="parChTrans1D2" presStyleIdx="0" presStyleCnt="3"/>
      <dgm:spPr/>
    </dgm:pt>
    <dgm:pt modelId="{6170279B-ED61-4484-B7D6-A8F63DD734A3}" type="pres">
      <dgm:prSet presAssocID="{E931F637-1777-4ABA-8934-8FE944D51129}" presName="connTx" presStyleLbl="parChTrans1D2" presStyleIdx="0" presStyleCnt="3"/>
      <dgm:spPr/>
    </dgm:pt>
    <dgm:pt modelId="{DE8DF587-B49C-4B41-9C16-D678E01C4A4D}" type="pres">
      <dgm:prSet presAssocID="{B8C089F4-94C5-4354-9119-11B50DA987B0}" presName="root2" presStyleCnt="0"/>
      <dgm:spPr/>
    </dgm:pt>
    <dgm:pt modelId="{127697A0-918C-45B1-8B7B-12BE365E4011}" type="pres">
      <dgm:prSet presAssocID="{B8C089F4-94C5-4354-9119-11B50DA987B0}" presName="LevelTwoTextNode" presStyleLbl="node2" presStyleIdx="0" presStyleCnt="3">
        <dgm:presLayoutVars>
          <dgm:chPref val="3"/>
        </dgm:presLayoutVars>
      </dgm:prSet>
      <dgm:spPr/>
    </dgm:pt>
    <dgm:pt modelId="{6381584C-1DAF-4E94-ABAE-12D63CD3602C}" type="pres">
      <dgm:prSet presAssocID="{B8C089F4-94C5-4354-9119-11B50DA987B0}" presName="level3hierChild" presStyleCnt="0"/>
      <dgm:spPr/>
    </dgm:pt>
    <dgm:pt modelId="{6D4AA5AB-957A-45F0-BB55-F974B5295E55}" type="pres">
      <dgm:prSet presAssocID="{1912F224-6125-4882-BAAC-56C08F9A60FE}" presName="conn2-1" presStyleLbl="parChTrans1D2" presStyleIdx="1" presStyleCnt="3"/>
      <dgm:spPr/>
    </dgm:pt>
    <dgm:pt modelId="{DC6A11E4-61B2-4CF5-997F-3AF9AEDF147A}" type="pres">
      <dgm:prSet presAssocID="{1912F224-6125-4882-BAAC-56C08F9A60FE}" presName="connTx" presStyleLbl="parChTrans1D2" presStyleIdx="1" presStyleCnt="3"/>
      <dgm:spPr/>
    </dgm:pt>
    <dgm:pt modelId="{AA615D12-F270-412C-9E5A-CEFFE02CFED3}" type="pres">
      <dgm:prSet presAssocID="{A904203F-155C-4E13-BAB2-7E25BA55014F}" presName="root2" presStyleCnt="0"/>
      <dgm:spPr/>
    </dgm:pt>
    <dgm:pt modelId="{DB420C90-9E94-43D1-8BBB-0507F67869A1}" type="pres">
      <dgm:prSet presAssocID="{A904203F-155C-4E13-BAB2-7E25BA55014F}" presName="LevelTwoTextNode" presStyleLbl="node2" presStyleIdx="1" presStyleCnt="3">
        <dgm:presLayoutVars>
          <dgm:chPref val="3"/>
        </dgm:presLayoutVars>
      </dgm:prSet>
      <dgm:spPr/>
    </dgm:pt>
    <dgm:pt modelId="{6BB21B2F-641D-44C7-9E47-D7249628BF9F}" type="pres">
      <dgm:prSet presAssocID="{A904203F-155C-4E13-BAB2-7E25BA55014F}" presName="level3hierChild" presStyleCnt="0"/>
      <dgm:spPr/>
    </dgm:pt>
    <dgm:pt modelId="{E60BB5C7-9EAA-4CA1-912E-64D1919F53FF}" type="pres">
      <dgm:prSet presAssocID="{6F4BA568-2EAA-41F8-BF0A-5133E04AA9AB}" presName="conn2-1" presStyleLbl="parChTrans1D2" presStyleIdx="2" presStyleCnt="3"/>
      <dgm:spPr/>
    </dgm:pt>
    <dgm:pt modelId="{680FCF06-C9AF-43CC-A8A6-89446840317B}" type="pres">
      <dgm:prSet presAssocID="{6F4BA568-2EAA-41F8-BF0A-5133E04AA9AB}" presName="connTx" presStyleLbl="parChTrans1D2" presStyleIdx="2" presStyleCnt="3"/>
      <dgm:spPr/>
    </dgm:pt>
    <dgm:pt modelId="{3AFB85AE-638D-425D-9130-1F728F297DE1}" type="pres">
      <dgm:prSet presAssocID="{99E77253-D34E-40BF-A037-40CD8DD43EB5}" presName="root2" presStyleCnt="0"/>
      <dgm:spPr/>
    </dgm:pt>
    <dgm:pt modelId="{E5D184DC-F1C5-4659-9AAA-15758CCE142C}" type="pres">
      <dgm:prSet presAssocID="{99E77253-D34E-40BF-A037-40CD8DD43EB5}" presName="LevelTwoTextNode" presStyleLbl="node2" presStyleIdx="2" presStyleCnt="3">
        <dgm:presLayoutVars>
          <dgm:chPref val="3"/>
        </dgm:presLayoutVars>
      </dgm:prSet>
      <dgm:spPr/>
    </dgm:pt>
    <dgm:pt modelId="{43BB8B76-59E3-4277-A37E-E8D4F5088AB2}" type="pres">
      <dgm:prSet presAssocID="{99E77253-D34E-40BF-A037-40CD8DD43EB5}" presName="level3hierChild" presStyleCnt="0"/>
      <dgm:spPr/>
    </dgm:pt>
    <dgm:pt modelId="{7C585CD2-377D-4562-BFBE-8BF5476548D9}" type="pres">
      <dgm:prSet presAssocID="{AB8CECEE-888E-4870-8E96-82B1C37D269B}" presName="conn2-1" presStyleLbl="parChTrans1D3" presStyleIdx="0" presStyleCnt="3"/>
      <dgm:spPr/>
    </dgm:pt>
    <dgm:pt modelId="{2DBBCE36-D330-42E1-90FD-A2EADC2F25EF}" type="pres">
      <dgm:prSet presAssocID="{AB8CECEE-888E-4870-8E96-82B1C37D269B}" presName="connTx" presStyleLbl="parChTrans1D3" presStyleIdx="0" presStyleCnt="3"/>
      <dgm:spPr/>
    </dgm:pt>
    <dgm:pt modelId="{16AF128E-30DD-459A-A249-DF5406197F9C}" type="pres">
      <dgm:prSet presAssocID="{4D23145E-7C82-4C21-A8C7-EEAB379F1192}" presName="root2" presStyleCnt="0"/>
      <dgm:spPr/>
    </dgm:pt>
    <dgm:pt modelId="{FF7377AF-2C24-4BD8-AA56-31AFEB6D06C1}" type="pres">
      <dgm:prSet presAssocID="{4D23145E-7C82-4C21-A8C7-EEAB379F1192}" presName="LevelTwoTextNode" presStyleLbl="node3" presStyleIdx="0" presStyleCnt="3">
        <dgm:presLayoutVars>
          <dgm:chPref val="3"/>
        </dgm:presLayoutVars>
      </dgm:prSet>
      <dgm:spPr/>
    </dgm:pt>
    <dgm:pt modelId="{D3C60617-BFE1-47D8-8CF5-FEA8777322DD}" type="pres">
      <dgm:prSet presAssocID="{4D23145E-7C82-4C21-A8C7-EEAB379F1192}" presName="level3hierChild" presStyleCnt="0"/>
      <dgm:spPr/>
    </dgm:pt>
    <dgm:pt modelId="{AF4FC25C-CF63-4981-A13E-97502730BB45}" type="pres">
      <dgm:prSet presAssocID="{A600A59B-EB41-4618-9BAA-79DB253E3177}" presName="conn2-1" presStyleLbl="parChTrans1D3" presStyleIdx="1" presStyleCnt="3"/>
      <dgm:spPr/>
    </dgm:pt>
    <dgm:pt modelId="{59BB3634-9E36-4078-9E66-6EDAA824128F}" type="pres">
      <dgm:prSet presAssocID="{A600A59B-EB41-4618-9BAA-79DB253E3177}" presName="connTx" presStyleLbl="parChTrans1D3" presStyleIdx="1" presStyleCnt="3"/>
      <dgm:spPr/>
    </dgm:pt>
    <dgm:pt modelId="{95CF001C-B83E-4134-8331-8780F5CFC0E3}" type="pres">
      <dgm:prSet presAssocID="{C2CA6FB6-E297-4A84-AF43-88A21CA140DB}" presName="root2" presStyleCnt="0"/>
      <dgm:spPr/>
    </dgm:pt>
    <dgm:pt modelId="{702353D9-5B7F-40A5-B577-926D66B5DC75}" type="pres">
      <dgm:prSet presAssocID="{C2CA6FB6-E297-4A84-AF43-88A21CA140DB}" presName="LevelTwoTextNode" presStyleLbl="node3" presStyleIdx="1" presStyleCnt="3">
        <dgm:presLayoutVars>
          <dgm:chPref val="3"/>
        </dgm:presLayoutVars>
      </dgm:prSet>
      <dgm:spPr/>
    </dgm:pt>
    <dgm:pt modelId="{ACED516D-8803-4B9C-985B-07145362F318}" type="pres">
      <dgm:prSet presAssocID="{C2CA6FB6-E297-4A84-AF43-88A21CA140DB}" presName="level3hierChild" presStyleCnt="0"/>
      <dgm:spPr/>
    </dgm:pt>
    <dgm:pt modelId="{450FAB5D-67A0-4D3B-B794-F15A6D3E1765}" type="pres">
      <dgm:prSet presAssocID="{2121C11E-729F-4AE7-B146-3AAEFE5F5385}" presName="conn2-1" presStyleLbl="parChTrans1D3" presStyleIdx="2" presStyleCnt="3"/>
      <dgm:spPr/>
    </dgm:pt>
    <dgm:pt modelId="{2D229006-ED82-4CF9-9DEA-DD55FBF18A77}" type="pres">
      <dgm:prSet presAssocID="{2121C11E-729F-4AE7-B146-3AAEFE5F5385}" presName="connTx" presStyleLbl="parChTrans1D3" presStyleIdx="2" presStyleCnt="3"/>
      <dgm:spPr/>
    </dgm:pt>
    <dgm:pt modelId="{F2C09FA5-B9D3-4D62-972C-CA99435E0675}" type="pres">
      <dgm:prSet presAssocID="{F71E5463-3777-43C0-AF4F-554E74E5D247}" presName="root2" presStyleCnt="0"/>
      <dgm:spPr/>
    </dgm:pt>
    <dgm:pt modelId="{5C13C27C-CCE1-4D93-AC8A-877D4150C612}" type="pres">
      <dgm:prSet presAssocID="{F71E5463-3777-43C0-AF4F-554E74E5D247}" presName="LevelTwoTextNode" presStyleLbl="node3" presStyleIdx="2" presStyleCnt="3">
        <dgm:presLayoutVars>
          <dgm:chPref val="3"/>
        </dgm:presLayoutVars>
      </dgm:prSet>
      <dgm:spPr/>
    </dgm:pt>
    <dgm:pt modelId="{B0AC5F42-EFAA-4843-BED3-4253733C8087}" type="pres">
      <dgm:prSet presAssocID="{F71E5463-3777-43C0-AF4F-554E74E5D247}" presName="level3hierChild" presStyleCnt="0"/>
      <dgm:spPr/>
    </dgm:pt>
  </dgm:ptLst>
  <dgm:cxnLst>
    <dgm:cxn modelId="{F1890E00-EC7C-4A1A-A42D-95D1E1D2BA73}" type="presOf" srcId="{2121C11E-729F-4AE7-B146-3AAEFE5F5385}" destId="{450FAB5D-67A0-4D3B-B794-F15A6D3E1765}" srcOrd="0" destOrd="0" presId="urn:microsoft.com/office/officeart/2005/8/layout/hierarchy2"/>
    <dgm:cxn modelId="{8B8EA103-04C5-449C-B6BC-B86A1A44352F}" type="presOf" srcId="{2121C11E-729F-4AE7-B146-3AAEFE5F5385}" destId="{2D229006-ED82-4CF9-9DEA-DD55FBF18A77}" srcOrd="1" destOrd="0" presId="urn:microsoft.com/office/officeart/2005/8/layout/hierarchy2"/>
    <dgm:cxn modelId="{3140240A-EBC1-452E-A9F2-0F80C6CFB015}" type="presOf" srcId="{E931F637-1777-4ABA-8934-8FE944D51129}" destId="{EB0883FA-7945-4AFE-869D-3B352F86FC8D}" srcOrd="0" destOrd="0" presId="urn:microsoft.com/office/officeart/2005/8/layout/hierarchy2"/>
    <dgm:cxn modelId="{BE151C0B-5A92-492B-9559-2B3D388849AB}" srcId="{B414AE38-C0DB-45D4-8A2B-E7B0604EF5AB}" destId="{44239994-1594-432F-A70F-C66A87A05FE4}" srcOrd="0" destOrd="0" parTransId="{A7A267CE-EDB8-43CD-BECA-F4DA7BEE4E78}" sibTransId="{63BF4C9F-83AC-4CD9-8B6C-9B6A46A63F28}"/>
    <dgm:cxn modelId="{10007E24-E89D-40C6-99D7-DD3B0E659337}" type="presOf" srcId="{A600A59B-EB41-4618-9BAA-79DB253E3177}" destId="{59BB3634-9E36-4078-9E66-6EDAA824128F}" srcOrd="1" destOrd="0" presId="urn:microsoft.com/office/officeart/2005/8/layout/hierarchy2"/>
    <dgm:cxn modelId="{4FBCE72E-93ED-40D7-AA24-508C3F1CFB72}" type="presOf" srcId="{B414AE38-C0DB-45D4-8A2B-E7B0604EF5AB}" destId="{718A9C31-0FD9-41B1-ADD1-505C8BD1D901}" srcOrd="0" destOrd="0" presId="urn:microsoft.com/office/officeart/2005/8/layout/hierarchy2"/>
    <dgm:cxn modelId="{A9D01364-29A9-4311-A195-71B1F386A913}" type="presOf" srcId="{6F4BA568-2EAA-41F8-BF0A-5133E04AA9AB}" destId="{680FCF06-C9AF-43CC-A8A6-89446840317B}" srcOrd="1" destOrd="0" presId="urn:microsoft.com/office/officeart/2005/8/layout/hierarchy2"/>
    <dgm:cxn modelId="{AD0A6065-51C6-4CEF-AEF4-A5E2F34655B2}" type="presOf" srcId="{C2CA6FB6-E297-4A84-AF43-88A21CA140DB}" destId="{702353D9-5B7F-40A5-B577-926D66B5DC75}" srcOrd="0" destOrd="0" presId="urn:microsoft.com/office/officeart/2005/8/layout/hierarchy2"/>
    <dgm:cxn modelId="{05ABF346-103D-4C65-8A3F-1F54FF27A7F5}" srcId="{B414AE38-C0DB-45D4-8A2B-E7B0604EF5AB}" destId="{5F9086A6-17C7-44DD-95B8-F5195D7983FE}" srcOrd="2" destOrd="0" parTransId="{4EDCFDF8-9A9C-49A7-8366-F050C368269C}" sibTransId="{3D659EBD-44DF-4D72-8A60-54FB762CEA24}"/>
    <dgm:cxn modelId="{32194867-68AB-4482-8C9E-7F8507F170EF}" type="presOf" srcId="{AB8CECEE-888E-4870-8E96-82B1C37D269B}" destId="{7C585CD2-377D-4562-BFBE-8BF5476548D9}" srcOrd="0" destOrd="0" presId="urn:microsoft.com/office/officeart/2005/8/layout/hierarchy2"/>
    <dgm:cxn modelId="{57E4776D-932B-4142-A3B6-0BCB034665F5}" type="presOf" srcId="{1912F224-6125-4882-BAAC-56C08F9A60FE}" destId="{6D4AA5AB-957A-45F0-BB55-F974B5295E55}" srcOrd="0" destOrd="0" presId="urn:microsoft.com/office/officeart/2005/8/layout/hierarchy2"/>
    <dgm:cxn modelId="{61F9EA6D-0295-4760-B4E4-6DA84270ED38}" type="presOf" srcId="{5F9086A6-17C7-44DD-95B8-F5195D7983FE}" destId="{C07C5258-7A44-4E2E-92F7-0C74FFCCF672}" srcOrd="0" destOrd="0" presId="urn:microsoft.com/office/officeart/2005/8/layout/hierarchy2"/>
    <dgm:cxn modelId="{BF591052-AB68-4181-9677-FBCFCFA6CC7E}" type="presOf" srcId="{99E77253-D34E-40BF-A037-40CD8DD43EB5}" destId="{E5D184DC-F1C5-4659-9AAA-15758CCE142C}" srcOrd="0" destOrd="0" presId="urn:microsoft.com/office/officeart/2005/8/layout/hierarchy2"/>
    <dgm:cxn modelId="{501E6554-C56F-45EC-836B-EB87916D848A}" type="presOf" srcId="{AB8CECEE-888E-4870-8E96-82B1C37D269B}" destId="{2DBBCE36-D330-42E1-90FD-A2EADC2F25EF}" srcOrd="1" destOrd="0" presId="urn:microsoft.com/office/officeart/2005/8/layout/hierarchy2"/>
    <dgm:cxn modelId="{44D4A154-AA08-4985-9097-E8D5C84536F5}" type="presOf" srcId="{44239994-1594-432F-A70F-C66A87A05FE4}" destId="{753352A9-3F99-4B1A-8F0F-6D7471D2F3E6}" srcOrd="0" destOrd="0" presId="urn:microsoft.com/office/officeart/2005/8/layout/hierarchy2"/>
    <dgm:cxn modelId="{C030387D-D4DA-416F-A7C5-C8CBEB9116B0}" srcId="{99E77253-D34E-40BF-A037-40CD8DD43EB5}" destId="{F71E5463-3777-43C0-AF4F-554E74E5D247}" srcOrd="2" destOrd="0" parTransId="{2121C11E-729F-4AE7-B146-3AAEFE5F5385}" sibTransId="{A45F10D6-2261-4AE3-9763-C87A2A2BF3C5}"/>
    <dgm:cxn modelId="{4E6D1B86-94BE-4F24-8484-D4A7D7A5B152}" type="presOf" srcId="{B8C089F4-94C5-4354-9119-11B50DA987B0}" destId="{127697A0-918C-45B1-8B7B-12BE365E4011}" srcOrd="0" destOrd="0" presId="urn:microsoft.com/office/officeart/2005/8/layout/hierarchy2"/>
    <dgm:cxn modelId="{DFC06086-D15C-49C6-ABD9-D6395D7E4552}" srcId="{5F9086A6-17C7-44DD-95B8-F5195D7983FE}" destId="{99E77253-D34E-40BF-A037-40CD8DD43EB5}" srcOrd="2" destOrd="0" parTransId="{6F4BA568-2EAA-41F8-BF0A-5133E04AA9AB}" sibTransId="{7666D4E3-F79F-4A85-8482-28D366B0E83F}"/>
    <dgm:cxn modelId="{1934E286-660A-49D8-B0C1-B2E4351F41FF}" srcId="{B414AE38-C0DB-45D4-8A2B-E7B0604EF5AB}" destId="{62FD6D8E-7615-4F59-AB08-F77787846A09}" srcOrd="1" destOrd="0" parTransId="{8DC7FFCF-6182-4C2F-AB1C-BBAA77C19128}" sibTransId="{779368C9-D671-4F5A-B625-4A5838B35DF7}"/>
    <dgm:cxn modelId="{1F1DD28B-40FF-480F-B70F-1487D5F50840}" type="presOf" srcId="{4D23145E-7C82-4C21-A8C7-EEAB379F1192}" destId="{FF7377AF-2C24-4BD8-AA56-31AFEB6D06C1}" srcOrd="0" destOrd="0" presId="urn:microsoft.com/office/officeart/2005/8/layout/hierarchy2"/>
    <dgm:cxn modelId="{78B5178E-896E-4705-B826-BCCDD767A1E9}" type="presOf" srcId="{F71E5463-3777-43C0-AF4F-554E74E5D247}" destId="{5C13C27C-CCE1-4D93-AC8A-877D4150C612}" srcOrd="0" destOrd="0" presId="urn:microsoft.com/office/officeart/2005/8/layout/hierarchy2"/>
    <dgm:cxn modelId="{AE15ED96-ECA4-4A30-903C-02E4F7D9806B}" type="presOf" srcId="{6F4BA568-2EAA-41F8-BF0A-5133E04AA9AB}" destId="{E60BB5C7-9EAA-4CA1-912E-64D1919F53FF}" srcOrd="0" destOrd="0" presId="urn:microsoft.com/office/officeart/2005/8/layout/hierarchy2"/>
    <dgm:cxn modelId="{48E4D797-4DA0-4558-83B6-9D51C429290D}" srcId="{5F9086A6-17C7-44DD-95B8-F5195D7983FE}" destId="{B8C089F4-94C5-4354-9119-11B50DA987B0}" srcOrd="0" destOrd="0" parTransId="{E931F637-1777-4ABA-8934-8FE944D51129}" sibTransId="{D155428D-C826-4B22-B7AA-5294292E8435}"/>
    <dgm:cxn modelId="{1EE473BA-7952-4F25-B349-06B8FA6B23A2}" type="presOf" srcId="{A904203F-155C-4E13-BAB2-7E25BA55014F}" destId="{DB420C90-9E94-43D1-8BBB-0507F67869A1}" srcOrd="0" destOrd="0" presId="urn:microsoft.com/office/officeart/2005/8/layout/hierarchy2"/>
    <dgm:cxn modelId="{38FA3FBC-D85D-415C-8F96-A9F29B50D4ED}" type="presOf" srcId="{E931F637-1777-4ABA-8934-8FE944D51129}" destId="{6170279B-ED61-4484-B7D6-A8F63DD734A3}" srcOrd="1" destOrd="0" presId="urn:microsoft.com/office/officeart/2005/8/layout/hierarchy2"/>
    <dgm:cxn modelId="{DC3129C3-8E5A-4897-AFE7-CFE925FD4E2C}" type="presOf" srcId="{1912F224-6125-4882-BAAC-56C08F9A60FE}" destId="{DC6A11E4-61B2-4CF5-997F-3AF9AEDF147A}" srcOrd="1" destOrd="0" presId="urn:microsoft.com/office/officeart/2005/8/layout/hierarchy2"/>
    <dgm:cxn modelId="{0F81A9D4-4096-49AC-9984-D2D0B0C25DD8}" type="presOf" srcId="{A600A59B-EB41-4618-9BAA-79DB253E3177}" destId="{AF4FC25C-CF63-4981-A13E-97502730BB45}" srcOrd="0" destOrd="0" presId="urn:microsoft.com/office/officeart/2005/8/layout/hierarchy2"/>
    <dgm:cxn modelId="{9FD19FE1-9E80-4F95-887E-584CC26BBCA7}" srcId="{99E77253-D34E-40BF-A037-40CD8DD43EB5}" destId="{4D23145E-7C82-4C21-A8C7-EEAB379F1192}" srcOrd="0" destOrd="0" parTransId="{AB8CECEE-888E-4870-8E96-82B1C37D269B}" sibTransId="{29D132F1-A71E-4920-B8BE-A70B76EC351D}"/>
    <dgm:cxn modelId="{A74388EB-C2C9-4CA3-8BE5-4441FAE9E055}" srcId="{5F9086A6-17C7-44DD-95B8-F5195D7983FE}" destId="{A904203F-155C-4E13-BAB2-7E25BA55014F}" srcOrd="1" destOrd="0" parTransId="{1912F224-6125-4882-BAAC-56C08F9A60FE}" sibTransId="{7186A352-FFEE-40FC-9F8C-8511E99EBAE0}"/>
    <dgm:cxn modelId="{F0B42AF0-FE1D-453F-BDE7-F52FCA93CC68}" srcId="{99E77253-D34E-40BF-A037-40CD8DD43EB5}" destId="{C2CA6FB6-E297-4A84-AF43-88A21CA140DB}" srcOrd="1" destOrd="0" parTransId="{A600A59B-EB41-4618-9BAA-79DB253E3177}" sibTransId="{59B63F53-6F02-4020-9E1A-C4DFBFAD2A75}"/>
    <dgm:cxn modelId="{9C3371FC-5936-4D7E-8DB5-1B9D83FB0A3D}" type="presOf" srcId="{62FD6D8E-7615-4F59-AB08-F77787846A09}" destId="{3BF9EBFC-7F5E-4436-A0D8-CFF07889858A}" srcOrd="0" destOrd="0" presId="urn:microsoft.com/office/officeart/2005/8/layout/hierarchy2"/>
    <dgm:cxn modelId="{47EFA19C-4CEF-43A2-B7FB-09007636BCC0}" type="presParOf" srcId="{718A9C31-0FD9-41B1-ADD1-505C8BD1D901}" destId="{DAA45F7E-A3D7-467C-9F68-23FC84A5F206}" srcOrd="0" destOrd="0" presId="urn:microsoft.com/office/officeart/2005/8/layout/hierarchy2"/>
    <dgm:cxn modelId="{AFD7F222-6FDE-47CE-9E96-6B8D5CF6340C}" type="presParOf" srcId="{DAA45F7E-A3D7-467C-9F68-23FC84A5F206}" destId="{753352A9-3F99-4B1A-8F0F-6D7471D2F3E6}" srcOrd="0" destOrd="0" presId="urn:microsoft.com/office/officeart/2005/8/layout/hierarchy2"/>
    <dgm:cxn modelId="{99C373C0-594B-48F6-8146-311C026B02E2}" type="presParOf" srcId="{DAA45F7E-A3D7-467C-9F68-23FC84A5F206}" destId="{4D51C873-AFD4-46D3-A4E2-AE896FD12BBF}" srcOrd="1" destOrd="0" presId="urn:microsoft.com/office/officeart/2005/8/layout/hierarchy2"/>
    <dgm:cxn modelId="{9AF2EE76-A310-4D64-8AF1-FACFDB3403BD}" type="presParOf" srcId="{718A9C31-0FD9-41B1-ADD1-505C8BD1D901}" destId="{98165460-6384-47FB-B7CE-574E00E0532E}" srcOrd="1" destOrd="0" presId="urn:microsoft.com/office/officeart/2005/8/layout/hierarchy2"/>
    <dgm:cxn modelId="{8FEA53E3-D327-4D0F-89CE-C4AEC6CA88F5}" type="presParOf" srcId="{98165460-6384-47FB-B7CE-574E00E0532E}" destId="{3BF9EBFC-7F5E-4436-A0D8-CFF07889858A}" srcOrd="0" destOrd="0" presId="urn:microsoft.com/office/officeart/2005/8/layout/hierarchy2"/>
    <dgm:cxn modelId="{BE2A1B82-3434-4BC6-8188-9C998046006E}" type="presParOf" srcId="{98165460-6384-47FB-B7CE-574E00E0532E}" destId="{DBF00478-14CA-4E72-9488-E180C1CF5615}" srcOrd="1" destOrd="0" presId="urn:microsoft.com/office/officeart/2005/8/layout/hierarchy2"/>
    <dgm:cxn modelId="{9A27FAA9-6C88-41BB-9FB9-20B784976DC8}" type="presParOf" srcId="{718A9C31-0FD9-41B1-ADD1-505C8BD1D901}" destId="{0B067568-6BED-4C67-B77E-D92D1FFC9E60}" srcOrd="2" destOrd="0" presId="urn:microsoft.com/office/officeart/2005/8/layout/hierarchy2"/>
    <dgm:cxn modelId="{C6B2F693-DB2D-43AA-A7F2-DD6D18572D85}" type="presParOf" srcId="{0B067568-6BED-4C67-B77E-D92D1FFC9E60}" destId="{C07C5258-7A44-4E2E-92F7-0C74FFCCF672}" srcOrd="0" destOrd="0" presId="urn:microsoft.com/office/officeart/2005/8/layout/hierarchy2"/>
    <dgm:cxn modelId="{955C3C2F-86F2-464C-A7FE-78F786BEE0B8}" type="presParOf" srcId="{0B067568-6BED-4C67-B77E-D92D1FFC9E60}" destId="{C90EC7A2-75D6-4E6E-9DCB-109CA6F2DD43}" srcOrd="1" destOrd="0" presId="urn:microsoft.com/office/officeart/2005/8/layout/hierarchy2"/>
    <dgm:cxn modelId="{9D86B542-901C-4A6D-B779-8C00F2A602E4}" type="presParOf" srcId="{C90EC7A2-75D6-4E6E-9DCB-109CA6F2DD43}" destId="{EB0883FA-7945-4AFE-869D-3B352F86FC8D}" srcOrd="0" destOrd="0" presId="urn:microsoft.com/office/officeart/2005/8/layout/hierarchy2"/>
    <dgm:cxn modelId="{D9C32CF4-AB4F-441F-8D6F-F385B1DF7D85}" type="presParOf" srcId="{EB0883FA-7945-4AFE-869D-3B352F86FC8D}" destId="{6170279B-ED61-4484-B7D6-A8F63DD734A3}" srcOrd="0" destOrd="0" presId="urn:microsoft.com/office/officeart/2005/8/layout/hierarchy2"/>
    <dgm:cxn modelId="{84C69EF7-2E53-4EEE-9AF4-92B98136B742}" type="presParOf" srcId="{C90EC7A2-75D6-4E6E-9DCB-109CA6F2DD43}" destId="{DE8DF587-B49C-4B41-9C16-D678E01C4A4D}" srcOrd="1" destOrd="0" presId="urn:microsoft.com/office/officeart/2005/8/layout/hierarchy2"/>
    <dgm:cxn modelId="{A556FFDB-C134-4A61-8D47-ADC2CF0B5F14}" type="presParOf" srcId="{DE8DF587-B49C-4B41-9C16-D678E01C4A4D}" destId="{127697A0-918C-45B1-8B7B-12BE365E4011}" srcOrd="0" destOrd="0" presId="urn:microsoft.com/office/officeart/2005/8/layout/hierarchy2"/>
    <dgm:cxn modelId="{839F8A6A-0E31-4238-828A-E8B80632618C}" type="presParOf" srcId="{DE8DF587-B49C-4B41-9C16-D678E01C4A4D}" destId="{6381584C-1DAF-4E94-ABAE-12D63CD3602C}" srcOrd="1" destOrd="0" presId="urn:microsoft.com/office/officeart/2005/8/layout/hierarchy2"/>
    <dgm:cxn modelId="{112BC56D-13A9-40AD-9B4F-FADE5F78284D}" type="presParOf" srcId="{C90EC7A2-75D6-4E6E-9DCB-109CA6F2DD43}" destId="{6D4AA5AB-957A-45F0-BB55-F974B5295E55}" srcOrd="2" destOrd="0" presId="urn:microsoft.com/office/officeart/2005/8/layout/hierarchy2"/>
    <dgm:cxn modelId="{458D5733-8B6D-4738-AF1F-4A6EAD7165EF}" type="presParOf" srcId="{6D4AA5AB-957A-45F0-BB55-F974B5295E55}" destId="{DC6A11E4-61B2-4CF5-997F-3AF9AEDF147A}" srcOrd="0" destOrd="0" presId="urn:microsoft.com/office/officeart/2005/8/layout/hierarchy2"/>
    <dgm:cxn modelId="{13B4D65C-3D2B-4DE9-B58C-A5E37B9B197D}" type="presParOf" srcId="{C90EC7A2-75D6-4E6E-9DCB-109CA6F2DD43}" destId="{AA615D12-F270-412C-9E5A-CEFFE02CFED3}" srcOrd="3" destOrd="0" presId="urn:microsoft.com/office/officeart/2005/8/layout/hierarchy2"/>
    <dgm:cxn modelId="{FCEE9772-5447-4AA8-B7F9-D25F370D797C}" type="presParOf" srcId="{AA615D12-F270-412C-9E5A-CEFFE02CFED3}" destId="{DB420C90-9E94-43D1-8BBB-0507F67869A1}" srcOrd="0" destOrd="0" presId="urn:microsoft.com/office/officeart/2005/8/layout/hierarchy2"/>
    <dgm:cxn modelId="{87A260FF-8028-441F-AB91-4DB050DD0B72}" type="presParOf" srcId="{AA615D12-F270-412C-9E5A-CEFFE02CFED3}" destId="{6BB21B2F-641D-44C7-9E47-D7249628BF9F}" srcOrd="1" destOrd="0" presId="urn:microsoft.com/office/officeart/2005/8/layout/hierarchy2"/>
    <dgm:cxn modelId="{D77FE621-2773-435C-A25A-675413FBEC10}" type="presParOf" srcId="{C90EC7A2-75D6-4E6E-9DCB-109CA6F2DD43}" destId="{E60BB5C7-9EAA-4CA1-912E-64D1919F53FF}" srcOrd="4" destOrd="0" presId="urn:microsoft.com/office/officeart/2005/8/layout/hierarchy2"/>
    <dgm:cxn modelId="{06DB1331-FB65-402A-AC46-275B90B67FE7}" type="presParOf" srcId="{E60BB5C7-9EAA-4CA1-912E-64D1919F53FF}" destId="{680FCF06-C9AF-43CC-A8A6-89446840317B}" srcOrd="0" destOrd="0" presId="urn:microsoft.com/office/officeart/2005/8/layout/hierarchy2"/>
    <dgm:cxn modelId="{006E52E3-A5B6-4946-8B1A-C4D87AE846D4}" type="presParOf" srcId="{C90EC7A2-75D6-4E6E-9DCB-109CA6F2DD43}" destId="{3AFB85AE-638D-425D-9130-1F728F297DE1}" srcOrd="5" destOrd="0" presId="urn:microsoft.com/office/officeart/2005/8/layout/hierarchy2"/>
    <dgm:cxn modelId="{A45226B5-48A2-4C5B-B4FD-0C37D192E9FA}" type="presParOf" srcId="{3AFB85AE-638D-425D-9130-1F728F297DE1}" destId="{E5D184DC-F1C5-4659-9AAA-15758CCE142C}" srcOrd="0" destOrd="0" presId="urn:microsoft.com/office/officeart/2005/8/layout/hierarchy2"/>
    <dgm:cxn modelId="{5FF46E31-F574-4F64-AFDE-ADFF47F5D7CA}" type="presParOf" srcId="{3AFB85AE-638D-425D-9130-1F728F297DE1}" destId="{43BB8B76-59E3-4277-A37E-E8D4F5088AB2}" srcOrd="1" destOrd="0" presId="urn:microsoft.com/office/officeart/2005/8/layout/hierarchy2"/>
    <dgm:cxn modelId="{3A203DC5-9B36-4CAE-8DD0-F3D17531DC5D}" type="presParOf" srcId="{43BB8B76-59E3-4277-A37E-E8D4F5088AB2}" destId="{7C585CD2-377D-4562-BFBE-8BF5476548D9}" srcOrd="0" destOrd="0" presId="urn:microsoft.com/office/officeart/2005/8/layout/hierarchy2"/>
    <dgm:cxn modelId="{3857B7C2-D5CD-484B-A3F9-9D02521A0319}" type="presParOf" srcId="{7C585CD2-377D-4562-BFBE-8BF5476548D9}" destId="{2DBBCE36-D330-42E1-90FD-A2EADC2F25EF}" srcOrd="0" destOrd="0" presId="urn:microsoft.com/office/officeart/2005/8/layout/hierarchy2"/>
    <dgm:cxn modelId="{03210B65-6080-4D1C-910C-5A8E4B93F1C3}" type="presParOf" srcId="{43BB8B76-59E3-4277-A37E-E8D4F5088AB2}" destId="{16AF128E-30DD-459A-A249-DF5406197F9C}" srcOrd="1" destOrd="0" presId="urn:microsoft.com/office/officeart/2005/8/layout/hierarchy2"/>
    <dgm:cxn modelId="{CFE2901C-67A3-4AED-BFD1-334F3E6BB7C8}" type="presParOf" srcId="{16AF128E-30DD-459A-A249-DF5406197F9C}" destId="{FF7377AF-2C24-4BD8-AA56-31AFEB6D06C1}" srcOrd="0" destOrd="0" presId="urn:microsoft.com/office/officeart/2005/8/layout/hierarchy2"/>
    <dgm:cxn modelId="{14D32CE8-76D2-49D7-AB19-43C5530C3716}" type="presParOf" srcId="{16AF128E-30DD-459A-A249-DF5406197F9C}" destId="{D3C60617-BFE1-47D8-8CF5-FEA8777322DD}" srcOrd="1" destOrd="0" presId="urn:microsoft.com/office/officeart/2005/8/layout/hierarchy2"/>
    <dgm:cxn modelId="{F3CBC5FD-48C9-4611-BD95-D605A9222CF7}" type="presParOf" srcId="{43BB8B76-59E3-4277-A37E-E8D4F5088AB2}" destId="{AF4FC25C-CF63-4981-A13E-97502730BB45}" srcOrd="2" destOrd="0" presId="urn:microsoft.com/office/officeart/2005/8/layout/hierarchy2"/>
    <dgm:cxn modelId="{63CBCD71-6972-448A-AA85-8AAED2831A71}" type="presParOf" srcId="{AF4FC25C-CF63-4981-A13E-97502730BB45}" destId="{59BB3634-9E36-4078-9E66-6EDAA824128F}" srcOrd="0" destOrd="0" presId="urn:microsoft.com/office/officeart/2005/8/layout/hierarchy2"/>
    <dgm:cxn modelId="{573735E8-3DEB-4FC3-BE48-37947480326A}" type="presParOf" srcId="{43BB8B76-59E3-4277-A37E-E8D4F5088AB2}" destId="{95CF001C-B83E-4134-8331-8780F5CFC0E3}" srcOrd="3" destOrd="0" presId="urn:microsoft.com/office/officeart/2005/8/layout/hierarchy2"/>
    <dgm:cxn modelId="{44CB16C7-7446-4A57-BBCE-FF487694CD05}" type="presParOf" srcId="{95CF001C-B83E-4134-8331-8780F5CFC0E3}" destId="{702353D9-5B7F-40A5-B577-926D66B5DC75}" srcOrd="0" destOrd="0" presId="urn:microsoft.com/office/officeart/2005/8/layout/hierarchy2"/>
    <dgm:cxn modelId="{CDF5CCCE-552D-4E35-8EE1-C327925968A5}" type="presParOf" srcId="{95CF001C-B83E-4134-8331-8780F5CFC0E3}" destId="{ACED516D-8803-4B9C-985B-07145362F318}" srcOrd="1" destOrd="0" presId="urn:microsoft.com/office/officeart/2005/8/layout/hierarchy2"/>
    <dgm:cxn modelId="{71F3289B-D2C6-4E69-8585-CA699F53F8B6}" type="presParOf" srcId="{43BB8B76-59E3-4277-A37E-E8D4F5088AB2}" destId="{450FAB5D-67A0-4D3B-B794-F15A6D3E1765}" srcOrd="4" destOrd="0" presId="urn:microsoft.com/office/officeart/2005/8/layout/hierarchy2"/>
    <dgm:cxn modelId="{4D4A11BD-54DD-4EA6-A4AD-97C2D9FE02CC}" type="presParOf" srcId="{450FAB5D-67A0-4D3B-B794-F15A6D3E1765}" destId="{2D229006-ED82-4CF9-9DEA-DD55FBF18A77}" srcOrd="0" destOrd="0" presId="urn:microsoft.com/office/officeart/2005/8/layout/hierarchy2"/>
    <dgm:cxn modelId="{B0FB42D9-67A9-4D5F-A705-936AED33C9C2}" type="presParOf" srcId="{43BB8B76-59E3-4277-A37E-E8D4F5088AB2}" destId="{F2C09FA5-B9D3-4D62-972C-CA99435E0675}" srcOrd="5" destOrd="0" presId="urn:microsoft.com/office/officeart/2005/8/layout/hierarchy2"/>
    <dgm:cxn modelId="{3F6DC1B9-E9AD-4D82-8F69-4EAC84E3DB36}" type="presParOf" srcId="{F2C09FA5-B9D3-4D62-972C-CA99435E0675}" destId="{5C13C27C-CCE1-4D93-AC8A-877D4150C612}" srcOrd="0" destOrd="0" presId="urn:microsoft.com/office/officeart/2005/8/layout/hierarchy2"/>
    <dgm:cxn modelId="{14FB8811-F4DB-4683-A970-936EC5E123EC}" type="presParOf" srcId="{F2C09FA5-B9D3-4D62-972C-CA99435E0675}" destId="{B0AC5F42-EFAA-4843-BED3-4253733C808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352A9-3F99-4B1A-8F0F-6D7471D2F3E6}">
      <dsp:nvSpPr>
        <dsp:cNvPr id="0" name=""/>
        <dsp:cNvSpPr/>
      </dsp:nvSpPr>
      <dsp:spPr>
        <a:xfrm>
          <a:off x="45623" y="4861"/>
          <a:ext cx="2167017" cy="103712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Meer </a:t>
          </a:r>
          <a:r>
            <a:rPr lang="en-US" sz="2000" b="1" kern="1200" dirty="0" err="1"/>
            <a:t>welvaart</a:t>
          </a:r>
          <a:r>
            <a:rPr lang="en-US" sz="2000" b="1" kern="1200" dirty="0"/>
            <a:t> </a:t>
          </a:r>
          <a:r>
            <a:rPr lang="en-US" sz="2000" b="1" kern="1200" dirty="0" err="1"/>
            <a:t>doordat</a:t>
          </a:r>
          <a:r>
            <a:rPr lang="en-US" sz="2000" b="1" kern="1200" dirty="0"/>
            <a:t> </a:t>
          </a:r>
          <a:r>
            <a:rPr lang="en-US" sz="2000" b="1" kern="1200" dirty="0" err="1"/>
            <a:t>bestuurder</a:t>
          </a:r>
          <a:r>
            <a:rPr lang="en-US" sz="2000" b="1" kern="1200" dirty="0"/>
            <a:t>  </a:t>
          </a:r>
          <a:r>
            <a:rPr lang="en-US" sz="2000" b="1" kern="1200" dirty="0" err="1"/>
            <a:t>verstandig</a:t>
          </a:r>
          <a:r>
            <a:rPr lang="en-US" sz="2000" b="1" kern="1200" dirty="0"/>
            <a:t> </a:t>
          </a:r>
          <a:r>
            <a:rPr lang="en-US" sz="2000" b="1" kern="1200" dirty="0" err="1"/>
            <a:t>kiest</a:t>
          </a:r>
          <a:endParaRPr lang="en-US" sz="2000" b="1" kern="1200" dirty="0"/>
        </a:p>
      </dsp:txBody>
      <dsp:txXfrm>
        <a:off x="75999" y="35237"/>
        <a:ext cx="2106265" cy="976371"/>
      </dsp:txXfrm>
    </dsp:sp>
    <dsp:sp modelId="{3BF9EBFC-7F5E-4436-A0D8-CFF07889858A}">
      <dsp:nvSpPr>
        <dsp:cNvPr id="0" name=""/>
        <dsp:cNvSpPr/>
      </dsp:nvSpPr>
      <dsp:spPr>
        <a:xfrm>
          <a:off x="25736" y="1184037"/>
          <a:ext cx="2164232" cy="1032275"/>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t>Bestuurder</a:t>
          </a:r>
          <a:r>
            <a:rPr lang="en-US" sz="2000" b="1" kern="1200" dirty="0"/>
            <a:t> </a:t>
          </a:r>
          <a:r>
            <a:rPr lang="en-US" sz="2000" b="1" kern="1200" dirty="0" err="1"/>
            <a:t>houdt</a:t>
          </a:r>
          <a:r>
            <a:rPr lang="en-US" sz="2000" b="1" kern="1200" dirty="0"/>
            <a:t> </a:t>
          </a:r>
          <a:r>
            <a:rPr lang="en-US" sz="2000" b="1" kern="1200" dirty="0" err="1"/>
            <a:t>rekening</a:t>
          </a:r>
          <a:r>
            <a:rPr lang="en-US" sz="2000" b="1" kern="1200" dirty="0"/>
            <a:t> met </a:t>
          </a:r>
          <a:r>
            <a:rPr lang="en-US" sz="2000" b="1" kern="1200" dirty="0" err="1"/>
            <a:t>alle</a:t>
          </a:r>
          <a:r>
            <a:rPr lang="en-US" sz="2000" b="1" kern="1200" dirty="0"/>
            <a:t> </a:t>
          </a:r>
          <a:r>
            <a:rPr lang="en-US" sz="1900" b="1" kern="1200" dirty="0" err="1"/>
            <a:t>belangenhebbenden</a:t>
          </a:r>
          <a:r>
            <a:rPr lang="en-US" sz="1900" b="1" kern="1200" dirty="0"/>
            <a:t> </a:t>
          </a:r>
          <a:endParaRPr lang="nl-NL" sz="1900" b="1" kern="1200" dirty="0"/>
        </a:p>
      </dsp:txBody>
      <dsp:txXfrm>
        <a:off x="55970" y="1214271"/>
        <a:ext cx="2103764" cy="971807"/>
      </dsp:txXfrm>
    </dsp:sp>
    <dsp:sp modelId="{C07C5258-7A44-4E2E-92F7-0C74FFCCF672}">
      <dsp:nvSpPr>
        <dsp:cNvPr id="0" name=""/>
        <dsp:cNvSpPr/>
      </dsp:nvSpPr>
      <dsp:spPr>
        <a:xfrm>
          <a:off x="25736" y="2358364"/>
          <a:ext cx="2250373" cy="103227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 </a:t>
          </a:r>
          <a:r>
            <a:rPr lang="en-US" sz="2800" b="1" kern="1200" dirty="0" err="1"/>
            <a:t>Balans</a:t>
          </a:r>
          <a:r>
            <a:rPr lang="en-US" sz="2800" kern="1200" dirty="0"/>
            <a:t> </a:t>
          </a:r>
          <a:r>
            <a:rPr lang="en-US" sz="2400" kern="1200" dirty="0"/>
            <a:t>             </a:t>
          </a:r>
          <a:r>
            <a:rPr lang="en-US" sz="2800" b="1" kern="1200" dirty="0"/>
            <a:t>MO=MK</a:t>
          </a:r>
          <a:endParaRPr lang="nl-NL" sz="2800" b="1" kern="1200" dirty="0"/>
        </a:p>
      </dsp:txBody>
      <dsp:txXfrm>
        <a:off x="55970" y="2388598"/>
        <a:ext cx="2189905" cy="971807"/>
      </dsp:txXfrm>
    </dsp:sp>
    <dsp:sp modelId="{EB0883FA-7945-4AFE-869D-3B352F86FC8D}">
      <dsp:nvSpPr>
        <dsp:cNvPr id="0" name=""/>
        <dsp:cNvSpPr/>
      </dsp:nvSpPr>
      <dsp:spPr>
        <a:xfrm rot="18289469">
          <a:off x="1991582" y="2314558"/>
          <a:ext cx="1326666" cy="30819"/>
        </a:xfrm>
        <a:custGeom>
          <a:avLst/>
          <a:gdLst/>
          <a:ahLst/>
          <a:cxnLst/>
          <a:rect l="0" t="0" r="0" b="0"/>
          <a:pathLst>
            <a:path>
              <a:moveTo>
                <a:pt x="0" y="15409"/>
              </a:moveTo>
              <a:lnTo>
                <a:pt x="1326666" y="15409"/>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621749" y="2296801"/>
        <a:ext cx="66333" cy="66333"/>
      </dsp:txXfrm>
    </dsp:sp>
    <dsp:sp modelId="{127697A0-918C-45B1-8B7B-12BE365E4011}">
      <dsp:nvSpPr>
        <dsp:cNvPr id="0" name=""/>
        <dsp:cNvSpPr/>
      </dsp:nvSpPr>
      <dsp:spPr>
        <a:xfrm>
          <a:off x="3033722" y="1311926"/>
          <a:ext cx="1894030" cy="947015"/>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a:t>
          </a:r>
          <a:endParaRPr lang="nl-NL" sz="2400" kern="1200" dirty="0"/>
        </a:p>
      </dsp:txBody>
      <dsp:txXfrm>
        <a:off x="3061459" y="1339663"/>
        <a:ext cx="1838556" cy="891541"/>
      </dsp:txXfrm>
    </dsp:sp>
    <dsp:sp modelId="{6D4AA5AB-957A-45F0-BB55-F974B5295E55}">
      <dsp:nvSpPr>
        <dsp:cNvPr id="0" name=""/>
        <dsp:cNvSpPr/>
      </dsp:nvSpPr>
      <dsp:spPr>
        <a:xfrm>
          <a:off x="2276110" y="2859092"/>
          <a:ext cx="757612" cy="30819"/>
        </a:xfrm>
        <a:custGeom>
          <a:avLst/>
          <a:gdLst/>
          <a:ahLst/>
          <a:cxnLst/>
          <a:rect l="0" t="0" r="0" b="0"/>
          <a:pathLst>
            <a:path>
              <a:moveTo>
                <a:pt x="0" y="15409"/>
              </a:moveTo>
              <a:lnTo>
                <a:pt x="757612" y="15409"/>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635975" y="2855561"/>
        <a:ext cx="37880" cy="37880"/>
      </dsp:txXfrm>
    </dsp:sp>
    <dsp:sp modelId="{DB420C90-9E94-43D1-8BBB-0507F67869A1}">
      <dsp:nvSpPr>
        <dsp:cNvPr id="0" name=""/>
        <dsp:cNvSpPr/>
      </dsp:nvSpPr>
      <dsp:spPr>
        <a:xfrm>
          <a:off x="3033722" y="2400994"/>
          <a:ext cx="1894030" cy="94701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Uit</a:t>
          </a:r>
          <a:endParaRPr lang="nl-NL" sz="2400" kern="1200" dirty="0"/>
        </a:p>
      </dsp:txBody>
      <dsp:txXfrm>
        <a:off x="3061459" y="2428731"/>
        <a:ext cx="1838556" cy="891541"/>
      </dsp:txXfrm>
    </dsp:sp>
    <dsp:sp modelId="{E60BB5C7-9EAA-4CA1-912E-64D1919F53FF}">
      <dsp:nvSpPr>
        <dsp:cNvPr id="0" name=""/>
        <dsp:cNvSpPr/>
      </dsp:nvSpPr>
      <dsp:spPr>
        <a:xfrm rot="3310531">
          <a:off x="1991582" y="3403626"/>
          <a:ext cx="1326666" cy="30819"/>
        </a:xfrm>
        <a:custGeom>
          <a:avLst/>
          <a:gdLst/>
          <a:ahLst/>
          <a:cxnLst/>
          <a:rect l="0" t="0" r="0" b="0"/>
          <a:pathLst>
            <a:path>
              <a:moveTo>
                <a:pt x="0" y="15409"/>
              </a:moveTo>
              <a:lnTo>
                <a:pt x="1326666" y="15409"/>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621749" y="3385869"/>
        <a:ext cx="66333" cy="66333"/>
      </dsp:txXfrm>
    </dsp:sp>
    <dsp:sp modelId="{E5D184DC-F1C5-4659-9AAA-15758CCE142C}">
      <dsp:nvSpPr>
        <dsp:cNvPr id="0" name=""/>
        <dsp:cNvSpPr/>
      </dsp:nvSpPr>
      <dsp:spPr>
        <a:xfrm>
          <a:off x="3033722" y="3490061"/>
          <a:ext cx="1894030" cy="947015"/>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Meer</a:t>
          </a:r>
          <a:endParaRPr lang="nl-NL" sz="2400" kern="1200" dirty="0"/>
        </a:p>
      </dsp:txBody>
      <dsp:txXfrm>
        <a:off x="3061459" y="3517798"/>
        <a:ext cx="1838556" cy="891541"/>
      </dsp:txXfrm>
    </dsp:sp>
    <dsp:sp modelId="{7C585CD2-377D-4562-BFBE-8BF5476548D9}">
      <dsp:nvSpPr>
        <dsp:cNvPr id="0" name=""/>
        <dsp:cNvSpPr/>
      </dsp:nvSpPr>
      <dsp:spPr>
        <a:xfrm rot="18289469">
          <a:off x="4643225" y="3403626"/>
          <a:ext cx="1326666" cy="30819"/>
        </a:xfrm>
        <a:custGeom>
          <a:avLst/>
          <a:gdLst/>
          <a:ahLst/>
          <a:cxnLst/>
          <a:rect l="0" t="0" r="0" b="0"/>
          <a:pathLst>
            <a:path>
              <a:moveTo>
                <a:pt x="0" y="15409"/>
              </a:moveTo>
              <a:lnTo>
                <a:pt x="1326666" y="15409"/>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273392" y="3385869"/>
        <a:ext cx="66333" cy="66333"/>
      </dsp:txXfrm>
    </dsp:sp>
    <dsp:sp modelId="{FF7377AF-2C24-4BD8-AA56-31AFEB6D06C1}">
      <dsp:nvSpPr>
        <dsp:cNvPr id="0" name=""/>
        <dsp:cNvSpPr/>
      </dsp:nvSpPr>
      <dsp:spPr>
        <a:xfrm>
          <a:off x="5685364" y="2400994"/>
          <a:ext cx="1894030" cy="94701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Dwang</a:t>
          </a:r>
          <a:r>
            <a:rPr lang="en-US" sz="2400" kern="1200" dirty="0"/>
            <a:t> </a:t>
          </a:r>
        </a:p>
      </dsp:txBody>
      <dsp:txXfrm>
        <a:off x="5713101" y="2428731"/>
        <a:ext cx="1838556" cy="891541"/>
      </dsp:txXfrm>
    </dsp:sp>
    <dsp:sp modelId="{AF4FC25C-CF63-4981-A13E-97502730BB45}">
      <dsp:nvSpPr>
        <dsp:cNvPr id="0" name=""/>
        <dsp:cNvSpPr/>
      </dsp:nvSpPr>
      <dsp:spPr>
        <a:xfrm>
          <a:off x="4927752" y="3948159"/>
          <a:ext cx="757612" cy="30819"/>
        </a:xfrm>
        <a:custGeom>
          <a:avLst/>
          <a:gdLst/>
          <a:ahLst/>
          <a:cxnLst/>
          <a:rect l="0" t="0" r="0" b="0"/>
          <a:pathLst>
            <a:path>
              <a:moveTo>
                <a:pt x="0" y="15409"/>
              </a:moveTo>
              <a:lnTo>
                <a:pt x="757612" y="15409"/>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287618" y="3944629"/>
        <a:ext cx="37880" cy="37880"/>
      </dsp:txXfrm>
    </dsp:sp>
    <dsp:sp modelId="{702353D9-5B7F-40A5-B577-926D66B5DC75}">
      <dsp:nvSpPr>
        <dsp:cNvPr id="0" name=""/>
        <dsp:cNvSpPr/>
      </dsp:nvSpPr>
      <dsp:spPr>
        <a:xfrm>
          <a:off x="5685364" y="3490061"/>
          <a:ext cx="1894030" cy="947015"/>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Vrije</a:t>
          </a:r>
          <a:r>
            <a:rPr lang="en-US" sz="2400" kern="1200" dirty="0"/>
            <a:t> </a:t>
          </a:r>
          <a:r>
            <a:rPr lang="en-US" sz="2400" kern="1200"/>
            <a:t>concurrentie</a:t>
          </a:r>
          <a:endParaRPr lang="en-US" sz="2400" kern="1200" dirty="0"/>
        </a:p>
      </dsp:txBody>
      <dsp:txXfrm>
        <a:off x="5713101" y="3517798"/>
        <a:ext cx="1838556" cy="891541"/>
      </dsp:txXfrm>
    </dsp:sp>
    <dsp:sp modelId="{450FAB5D-67A0-4D3B-B794-F15A6D3E1765}">
      <dsp:nvSpPr>
        <dsp:cNvPr id="0" name=""/>
        <dsp:cNvSpPr/>
      </dsp:nvSpPr>
      <dsp:spPr>
        <a:xfrm rot="3310531">
          <a:off x="4643225" y="4492693"/>
          <a:ext cx="1326666" cy="30819"/>
        </a:xfrm>
        <a:custGeom>
          <a:avLst/>
          <a:gdLst/>
          <a:ahLst/>
          <a:cxnLst/>
          <a:rect l="0" t="0" r="0" b="0"/>
          <a:pathLst>
            <a:path>
              <a:moveTo>
                <a:pt x="0" y="15409"/>
              </a:moveTo>
              <a:lnTo>
                <a:pt x="1326666" y="15409"/>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273392" y="4474936"/>
        <a:ext cx="66333" cy="66333"/>
      </dsp:txXfrm>
    </dsp:sp>
    <dsp:sp modelId="{5C13C27C-CCE1-4D93-AC8A-877D4150C612}">
      <dsp:nvSpPr>
        <dsp:cNvPr id="0" name=""/>
        <dsp:cNvSpPr/>
      </dsp:nvSpPr>
      <dsp:spPr>
        <a:xfrm>
          <a:off x="5685364" y="4579129"/>
          <a:ext cx="1894030" cy="947015"/>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Vrijwillige</a:t>
          </a:r>
          <a:r>
            <a:rPr lang="en-US" sz="2400" kern="1200" dirty="0"/>
            <a:t> binding</a:t>
          </a:r>
        </a:p>
      </dsp:txBody>
      <dsp:txXfrm>
        <a:off x="5713101" y="4606866"/>
        <a:ext cx="1838556" cy="8915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47" cy="502787"/>
          </a:xfrm>
          <a:prstGeom prst="rect">
            <a:avLst/>
          </a:prstGeom>
        </p:spPr>
        <p:txBody>
          <a:bodyPr vert="horz" lIns="93481" tIns="46741" rIns="93481" bIns="46741" rtlCol="0"/>
          <a:lstStyle>
            <a:lvl1pPr algn="l">
              <a:defRPr sz="1200"/>
            </a:lvl1pPr>
          </a:lstStyle>
          <a:p>
            <a:endParaRPr lang="nl-NL"/>
          </a:p>
        </p:txBody>
      </p:sp>
      <p:sp>
        <p:nvSpPr>
          <p:cNvPr id="3" name="Date Placeholder 2"/>
          <p:cNvSpPr>
            <a:spLocks noGrp="1"/>
          </p:cNvSpPr>
          <p:nvPr>
            <p:ph type="dt" sz="quarter" idx="1"/>
          </p:nvPr>
        </p:nvSpPr>
        <p:spPr>
          <a:xfrm>
            <a:off x="3903264" y="1"/>
            <a:ext cx="2984847" cy="502787"/>
          </a:xfrm>
          <a:prstGeom prst="rect">
            <a:avLst/>
          </a:prstGeom>
        </p:spPr>
        <p:txBody>
          <a:bodyPr vert="horz" lIns="93481" tIns="46741" rIns="93481" bIns="46741" rtlCol="0"/>
          <a:lstStyle>
            <a:lvl1pPr algn="r">
              <a:defRPr sz="1200"/>
            </a:lvl1pPr>
          </a:lstStyle>
          <a:p>
            <a:fld id="{0A17FAAE-3B9B-492E-B7A9-931AD6573004}" type="datetimeFigureOut">
              <a:rPr lang="nl-NL" smtClean="0"/>
              <a:t>21-3-2019</a:t>
            </a:fld>
            <a:endParaRPr lang="nl-NL"/>
          </a:p>
        </p:txBody>
      </p:sp>
      <p:sp>
        <p:nvSpPr>
          <p:cNvPr id="4" name="Footer Placeholder 3"/>
          <p:cNvSpPr>
            <a:spLocks noGrp="1"/>
          </p:cNvSpPr>
          <p:nvPr>
            <p:ph type="ftr" sz="quarter" idx="2"/>
          </p:nvPr>
        </p:nvSpPr>
        <p:spPr>
          <a:xfrm>
            <a:off x="1" y="9519102"/>
            <a:ext cx="2984847" cy="502787"/>
          </a:xfrm>
          <a:prstGeom prst="rect">
            <a:avLst/>
          </a:prstGeom>
        </p:spPr>
        <p:txBody>
          <a:bodyPr vert="horz" lIns="93481" tIns="46741" rIns="93481" bIns="46741" rtlCol="0" anchor="b"/>
          <a:lstStyle>
            <a:lvl1pPr algn="l">
              <a:defRPr sz="1200"/>
            </a:lvl1pPr>
          </a:lstStyle>
          <a:p>
            <a:endParaRPr lang="nl-NL"/>
          </a:p>
        </p:txBody>
      </p:sp>
      <p:sp>
        <p:nvSpPr>
          <p:cNvPr id="5" name="Slide Number Placeholder 4"/>
          <p:cNvSpPr>
            <a:spLocks noGrp="1"/>
          </p:cNvSpPr>
          <p:nvPr>
            <p:ph type="sldNum" sz="quarter" idx="3"/>
          </p:nvPr>
        </p:nvSpPr>
        <p:spPr>
          <a:xfrm>
            <a:off x="3903264" y="9519102"/>
            <a:ext cx="2984847" cy="502787"/>
          </a:xfrm>
          <a:prstGeom prst="rect">
            <a:avLst/>
          </a:prstGeom>
        </p:spPr>
        <p:txBody>
          <a:bodyPr vert="horz" lIns="93481" tIns="46741" rIns="93481" bIns="46741" rtlCol="0" anchor="b"/>
          <a:lstStyle>
            <a:lvl1pPr algn="r">
              <a:defRPr sz="1200"/>
            </a:lvl1pPr>
          </a:lstStyle>
          <a:p>
            <a:fld id="{C21CE483-6788-4EED-B11B-A6C6B31A2A91}" type="slidenum">
              <a:rPr lang="nl-NL" smtClean="0"/>
              <a:t>‹nr.›</a:t>
            </a:fld>
            <a:endParaRPr lang="nl-NL"/>
          </a:p>
        </p:txBody>
      </p:sp>
    </p:spTree>
    <p:extLst>
      <p:ext uri="{BB962C8B-B14F-4D97-AF65-F5344CB8AC3E}">
        <p14:creationId xmlns:p14="http://schemas.microsoft.com/office/powerpoint/2010/main" val="323816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2835"/>
          </a:xfrm>
          <a:prstGeom prst="rect">
            <a:avLst/>
          </a:prstGeom>
        </p:spPr>
        <p:txBody>
          <a:bodyPr vert="horz" lIns="93481" tIns="46741" rIns="93481" bIns="46741" rtlCol="0"/>
          <a:lstStyle>
            <a:lvl1pPr algn="l">
              <a:defRPr sz="1200"/>
            </a:lvl1pPr>
          </a:lstStyle>
          <a:p>
            <a:endParaRPr lang="nl-NL"/>
          </a:p>
        </p:txBody>
      </p:sp>
      <p:sp>
        <p:nvSpPr>
          <p:cNvPr id="3" name="Date Placeholder 2"/>
          <p:cNvSpPr>
            <a:spLocks noGrp="1"/>
          </p:cNvSpPr>
          <p:nvPr>
            <p:ph type="dt" idx="1"/>
          </p:nvPr>
        </p:nvSpPr>
        <p:spPr>
          <a:xfrm>
            <a:off x="3902598" y="0"/>
            <a:ext cx="2985558" cy="502835"/>
          </a:xfrm>
          <a:prstGeom prst="rect">
            <a:avLst/>
          </a:prstGeom>
        </p:spPr>
        <p:txBody>
          <a:bodyPr vert="horz" lIns="93481" tIns="46741" rIns="93481" bIns="46741" rtlCol="0"/>
          <a:lstStyle>
            <a:lvl1pPr algn="r">
              <a:defRPr sz="1200"/>
            </a:lvl1pPr>
          </a:lstStyle>
          <a:p>
            <a:fld id="{90056DCB-0C2B-4520-8AE6-11ACC237A92A}" type="datetimeFigureOut">
              <a:rPr lang="nl-NL" smtClean="0"/>
              <a:t>21-3-2019</a:t>
            </a:fld>
            <a:endParaRPr lang="nl-NL"/>
          </a:p>
        </p:txBody>
      </p:sp>
      <p:sp>
        <p:nvSpPr>
          <p:cNvPr id="4" name="Slide Image Placeholder 3"/>
          <p:cNvSpPr>
            <a:spLocks noGrp="1" noRot="1" noChangeAspect="1"/>
          </p:cNvSpPr>
          <p:nvPr>
            <p:ph type="sldImg" idx="2"/>
          </p:nvPr>
        </p:nvSpPr>
        <p:spPr>
          <a:xfrm>
            <a:off x="1189038" y="1250950"/>
            <a:ext cx="4511675" cy="3384550"/>
          </a:xfrm>
          <a:prstGeom prst="rect">
            <a:avLst/>
          </a:prstGeom>
          <a:noFill/>
          <a:ln w="12700">
            <a:solidFill>
              <a:prstClr val="black"/>
            </a:solidFill>
          </a:ln>
        </p:spPr>
        <p:txBody>
          <a:bodyPr vert="horz" lIns="93481" tIns="46741" rIns="93481" bIns="46741" rtlCol="0" anchor="ctr"/>
          <a:lstStyle/>
          <a:p>
            <a:endParaRPr lang="nl-NL"/>
          </a:p>
        </p:txBody>
      </p:sp>
      <p:sp>
        <p:nvSpPr>
          <p:cNvPr id="5" name="Notes Placeholder 4"/>
          <p:cNvSpPr>
            <a:spLocks noGrp="1"/>
          </p:cNvSpPr>
          <p:nvPr>
            <p:ph type="body" sz="quarter" idx="3"/>
          </p:nvPr>
        </p:nvSpPr>
        <p:spPr>
          <a:xfrm>
            <a:off x="688976" y="4823035"/>
            <a:ext cx="5511800" cy="3946119"/>
          </a:xfrm>
          <a:prstGeom prst="rect">
            <a:avLst/>
          </a:prstGeom>
        </p:spPr>
        <p:txBody>
          <a:bodyPr vert="horz" lIns="93481" tIns="46741" rIns="93481" bIns="467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9519058"/>
            <a:ext cx="2985558" cy="502834"/>
          </a:xfrm>
          <a:prstGeom prst="rect">
            <a:avLst/>
          </a:prstGeom>
        </p:spPr>
        <p:txBody>
          <a:bodyPr vert="horz" lIns="93481" tIns="46741" rIns="93481" bIns="46741" rtlCol="0" anchor="b"/>
          <a:lstStyle>
            <a:lvl1pPr algn="l">
              <a:defRPr sz="1200"/>
            </a:lvl1pPr>
          </a:lstStyle>
          <a:p>
            <a:endParaRPr lang="nl-NL"/>
          </a:p>
        </p:txBody>
      </p:sp>
      <p:sp>
        <p:nvSpPr>
          <p:cNvPr id="7" name="Slide Number Placeholder 6"/>
          <p:cNvSpPr>
            <a:spLocks noGrp="1"/>
          </p:cNvSpPr>
          <p:nvPr>
            <p:ph type="sldNum" sz="quarter" idx="5"/>
          </p:nvPr>
        </p:nvSpPr>
        <p:spPr>
          <a:xfrm>
            <a:off x="3902598" y="9519058"/>
            <a:ext cx="2985558" cy="502834"/>
          </a:xfrm>
          <a:prstGeom prst="rect">
            <a:avLst/>
          </a:prstGeom>
        </p:spPr>
        <p:txBody>
          <a:bodyPr vert="horz" lIns="93481" tIns="46741" rIns="93481" bIns="46741" rtlCol="0" anchor="b"/>
          <a:lstStyle>
            <a:lvl1pPr algn="r">
              <a:defRPr sz="1200"/>
            </a:lvl1pPr>
          </a:lstStyle>
          <a:p>
            <a:fld id="{7A8DB645-D264-496F-89EB-F6E45A6D8BCE}" type="slidenum">
              <a:rPr lang="nl-NL" smtClean="0"/>
              <a:t>‹nr.›</a:t>
            </a:fld>
            <a:endParaRPr lang="nl-NL"/>
          </a:p>
        </p:txBody>
      </p:sp>
    </p:spTree>
    <p:extLst>
      <p:ext uri="{BB962C8B-B14F-4D97-AF65-F5344CB8AC3E}">
        <p14:creationId xmlns:p14="http://schemas.microsoft.com/office/powerpoint/2010/main" val="293022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Henk</a:t>
            </a:r>
          </a:p>
        </p:txBody>
      </p:sp>
      <p:sp>
        <p:nvSpPr>
          <p:cNvPr id="4" name="Tijdelijke aanduiding voor dianummer 3"/>
          <p:cNvSpPr>
            <a:spLocks noGrp="1"/>
          </p:cNvSpPr>
          <p:nvPr>
            <p:ph type="sldNum" sz="quarter" idx="5"/>
          </p:nvPr>
        </p:nvSpPr>
        <p:spPr/>
        <p:txBody>
          <a:bodyPr/>
          <a:lstStyle/>
          <a:p>
            <a:fld id="{7A8DB645-D264-496F-89EB-F6E45A6D8BCE}" type="slidenum">
              <a:rPr lang="nl-NL" smtClean="0"/>
              <a:t>1</a:t>
            </a:fld>
            <a:endParaRPr lang="nl-NL"/>
          </a:p>
        </p:txBody>
      </p:sp>
    </p:spTree>
    <p:extLst>
      <p:ext uri="{BB962C8B-B14F-4D97-AF65-F5344CB8AC3E}">
        <p14:creationId xmlns:p14="http://schemas.microsoft.com/office/powerpoint/2010/main" val="1362922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641">
              <a:defRPr/>
            </a:pPr>
            <a:r>
              <a:rPr lang="nl-NL" dirty="0"/>
              <a:t>Tim</a:t>
            </a:r>
          </a:p>
          <a:p>
            <a:pPr defTabSz="924641">
              <a:defRPr/>
            </a:pPr>
            <a:r>
              <a:rPr lang="nl-NL" dirty="0"/>
              <a:t>Aansluiten bij eerder geleerde: Grafische welvaartsanalyse benutten om ook menselijk keuzegedrag te begrijpen</a:t>
            </a:r>
          </a:p>
          <a:p>
            <a:endParaRPr lang="nl-NL" dirty="0"/>
          </a:p>
        </p:txBody>
      </p:sp>
      <p:sp>
        <p:nvSpPr>
          <p:cNvPr id="4" name="Tijdelijke aanduiding voor dianummer 3"/>
          <p:cNvSpPr>
            <a:spLocks noGrp="1"/>
          </p:cNvSpPr>
          <p:nvPr>
            <p:ph type="sldNum" sz="quarter" idx="10"/>
          </p:nvPr>
        </p:nvSpPr>
        <p:spPr/>
        <p:txBody>
          <a:bodyPr/>
          <a:lstStyle/>
          <a:p>
            <a:pPr defTabSz="924641">
              <a:defRPr/>
            </a:pPr>
            <a:fld id="{15BD3654-9A79-4B47-9CF7-D6BAF450FCC7}" type="slidenum">
              <a:rPr lang="nl-NL">
                <a:solidFill>
                  <a:prstClr val="black"/>
                </a:solidFill>
                <a:latin typeface="Calibri" panose="020F0502020204030204"/>
              </a:rPr>
              <a:pPr defTabSz="924641">
                <a:defRPr/>
              </a:pPr>
              <a:t>10</a:t>
            </a:fld>
            <a:endParaRPr lang="nl-NL">
              <a:solidFill>
                <a:prstClr val="black"/>
              </a:solidFill>
              <a:latin typeface="Calibri" panose="020F0502020204030204"/>
            </a:endParaRPr>
          </a:p>
        </p:txBody>
      </p:sp>
    </p:spTree>
    <p:extLst>
      <p:ext uri="{BB962C8B-B14F-4D97-AF65-F5344CB8AC3E}">
        <p14:creationId xmlns:p14="http://schemas.microsoft.com/office/powerpoint/2010/main" val="49588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Tim</a:t>
            </a:r>
          </a:p>
          <a:p>
            <a:r>
              <a:rPr lang="nl-NL" dirty="0"/>
              <a:t>Variant: wanneer opruimen ook</a:t>
            </a:r>
            <a:r>
              <a:rPr lang="nl-NL" baseline="0" dirty="0"/>
              <a:t> een negatief extern effect kent, dan ligt de keuzeprijs (bereidheid tot opruimen) nog lager.</a:t>
            </a:r>
            <a:endParaRPr lang="nl-NL" dirty="0"/>
          </a:p>
        </p:txBody>
      </p:sp>
      <p:sp>
        <p:nvSpPr>
          <p:cNvPr id="4" name="Tijdelijke aanduiding voor dianummer 3"/>
          <p:cNvSpPr>
            <a:spLocks noGrp="1"/>
          </p:cNvSpPr>
          <p:nvPr>
            <p:ph type="sldNum" sz="quarter" idx="10"/>
          </p:nvPr>
        </p:nvSpPr>
        <p:spPr/>
        <p:txBody>
          <a:bodyPr/>
          <a:lstStyle/>
          <a:p>
            <a:pPr defTabSz="924641">
              <a:defRPr/>
            </a:pPr>
            <a:fld id="{7A8DB645-D264-496F-89EB-F6E45A6D8BCE}" type="slidenum">
              <a:rPr lang="nl-NL">
                <a:solidFill>
                  <a:prstClr val="black"/>
                </a:solidFill>
                <a:latin typeface="Calibri" panose="020F0502020204030204"/>
              </a:rPr>
              <a:pPr defTabSz="924641">
                <a:defRPr/>
              </a:pPr>
              <a:t>11</a:t>
            </a:fld>
            <a:endParaRPr lang="nl-NL">
              <a:solidFill>
                <a:prstClr val="black"/>
              </a:solidFill>
              <a:latin typeface="Calibri" panose="020F0502020204030204"/>
            </a:endParaRPr>
          </a:p>
        </p:txBody>
      </p:sp>
    </p:spTree>
    <p:extLst>
      <p:ext uri="{BB962C8B-B14F-4D97-AF65-F5344CB8AC3E}">
        <p14:creationId xmlns:p14="http://schemas.microsoft.com/office/powerpoint/2010/main" val="40223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Tim</a:t>
            </a:r>
          </a:p>
          <a:p>
            <a:r>
              <a:rPr lang="nl-NL" dirty="0"/>
              <a:t>Hier bewust even de oude terminologie laten staan, want</a:t>
            </a:r>
            <a:r>
              <a:rPr lang="nl-NL" baseline="0" dirty="0"/>
              <a:t> sluit het beste aan bij huidige voorkennis docenten denk ik.</a:t>
            </a:r>
          </a:p>
          <a:p>
            <a:r>
              <a:rPr lang="nl-NL" dirty="0"/>
              <a:t>Kritisch in plaats van ‘snel’ denken: er is niet één institutie die in alle situatie het passendste is</a:t>
            </a:r>
          </a:p>
          <a:p>
            <a:r>
              <a:rPr lang="nl-NL" dirty="0"/>
              <a:t>Economische vraagstukken lenen zich vanwege hun complexiteit en contextgebondenheid niet voor eenheidsrecepten </a:t>
            </a:r>
          </a:p>
          <a:p>
            <a:endParaRPr lang="nl-NL" dirty="0"/>
          </a:p>
        </p:txBody>
      </p:sp>
      <p:sp>
        <p:nvSpPr>
          <p:cNvPr id="4" name="Tijdelijke aanduiding voor dianummer 3"/>
          <p:cNvSpPr>
            <a:spLocks noGrp="1"/>
          </p:cNvSpPr>
          <p:nvPr>
            <p:ph type="sldNum" sz="quarter" idx="10"/>
          </p:nvPr>
        </p:nvSpPr>
        <p:spPr/>
        <p:txBody>
          <a:bodyPr/>
          <a:lstStyle/>
          <a:p>
            <a:pPr defTabSz="924641">
              <a:defRPr/>
            </a:pPr>
            <a:fld id="{15BD3654-9A79-4B47-9CF7-D6BAF450FCC7}" type="slidenum">
              <a:rPr lang="nl-NL">
                <a:solidFill>
                  <a:prstClr val="black"/>
                </a:solidFill>
                <a:latin typeface="Calibri" panose="020F0502020204030204"/>
              </a:rPr>
              <a:pPr defTabSz="924641">
                <a:defRPr/>
              </a:pPr>
              <a:t>12</a:t>
            </a:fld>
            <a:endParaRPr lang="nl-NL">
              <a:solidFill>
                <a:prstClr val="black"/>
              </a:solidFill>
              <a:latin typeface="Calibri" panose="020F0502020204030204"/>
            </a:endParaRPr>
          </a:p>
        </p:txBody>
      </p:sp>
    </p:spTree>
    <p:extLst>
      <p:ext uri="{BB962C8B-B14F-4D97-AF65-F5344CB8AC3E}">
        <p14:creationId xmlns:p14="http://schemas.microsoft.com/office/powerpoint/2010/main" val="108187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Henk</a:t>
            </a:r>
          </a:p>
        </p:txBody>
      </p:sp>
      <p:sp>
        <p:nvSpPr>
          <p:cNvPr id="4" name="Tijdelijke aanduiding voor dianummer 3"/>
          <p:cNvSpPr>
            <a:spLocks noGrp="1"/>
          </p:cNvSpPr>
          <p:nvPr>
            <p:ph type="sldNum" sz="quarter" idx="5"/>
          </p:nvPr>
        </p:nvSpPr>
        <p:spPr/>
        <p:txBody>
          <a:bodyPr/>
          <a:lstStyle/>
          <a:p>
            <a:fld id="{7A8DB645-D264-496F-89EB-F6E45A6D8BCE}" type="slidenum">
              <a:rPr lang="nl-NL" smtClean="0"/>
              <a:t>13</a:t>
            </a:fld>
            <a:endParaRPr lang="nl-NL"/>
          </a:p>
        </p:txBody>
      </p:sp>
    </p:spTree>
    <p:extLst>
      <p:ext uri="{BB962C8B-B14F-4D97-AF65-F5344CB8AC3E}">
        <p14:creationId xmlns:p14="http://schemas.microsoft.com/office/powerpoint/2010/main" val="170587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Henk</a:t>
            </a:r>
          </a:p>
          <a:p>
            <a:r>
              <a:rPr lang="nl-NL" dirty="0"/>
              <a:t>Tijdschema:</a:t>
            </a:r>
          </a:p>
          <a:p>
            <a:r>
              <a:rPr lang="nl-NL" dirty="0"/>
              <a:t>0-5:</a:t>
            </a:r>
            <a:r>
              <a:rPr lang="nl-NL" baseline="0" dirty="0"/>
              <a:t> Henk opent de presentatie en introduceert wat SIEO is, wat we willen en wat we doen</a:t>
            </a:r>
          </a:p>
          <a:p>
            <a:r>
              <a:rPr lang="nl-NL" baseline="0" dirty="0"/>
              <a:t>5-15: Lans zet visie op economie-onderwijs uiteen, waarna hij uitlegt hoe het katern Gedragseconomie daar een eerste praktische vertaling van is</a:t>
            </a:r>
          </a:p>
          <a:p>
            <a:r>
              <a:rPr lang="nl-NL" baseline="0" dirty="0"/>
              <a:t>15-35: (Tristan/Tim) We lopen met docenten het katern door, om een praktische vertaling te geven van hoe ‘meer met minder’ in de praktijk er uit ziet, en welke mogelijkheden het biedt in de klas. Wellicht alvast uitdelen om ze de gelegenheid te geven er zelf even naar te kijken.</a:t>
            </a:r>
          </a:p>
          <a:p>
            <a:r>
              <a:rPr lang="nl-NL" baseline="0" dirty="0"/>
              <a:t>35-45: (Henk) Nabespreking: wat zijn de eerste indrukken / feedback, en mogelijkheden om in contact te </a:t>
            </a:r>
            <a:r>
              <a:rPr lang="nl-NL" baseline="0" dirty="0" err="1"/>
              <a:t>bijlven</a:t>
            </a:r>
            <a:r>
              <a:rPr lang="nl-NL" baseline="0" dirty="0"/>
              <a:t>.</a:t>
            </a:r>
            <a:endParaRPr lang="nl-NL" dirty="0"/>
          </a:p>
        </p:txBody>
      </p:sp>
      <p:sp>
        <p:nvSpPr>
          <p:cNvPr id="4" name="Tijdelijke aanduiding voor dianummer 3"/>
          <p:cNvSpPr>
            <a:spLocks noGrp="1"/>
          </p:cNvSpPr>
          <p:nvPr>
            <p:ph type="sldNum" sz="quarter" idx="10"/>
          </p:nvPr>
        </p:nvSpPr>
        <p:spPr/>
        <p:txBody>
          <a:bodyPr/>
          <a:lstStyle/>
          <a:p>
            <a:pPr defTabSz="924641">
              <a:defRPr/>
            </a:pPr>
            <a:fld id="{7A8DB645-D264-496F-89EB-F6E45A6D8BCE}" type="slidenum">
              <a:rPr lang="nl-NL">
                <a:solidFill>
                  <a:prstClr val="black"/>
                </a:solidFill>
                <a:latin typeface="Calibri" panose="020F0502020204030204"/>
              </a:rPr>
              <a:pPr defTabSz="924641">
                <a:defRPr/>
              </a:pPr>
              <a:t>2</a:t>
            </a:fld>
            <a:endParaRPr lang="nl-NL">
              <a:solidFill>
                <a:prstClr val="black"/>
              </a:solidFill>
              <a:latin typeface="Calibri" panose="020F0502020204030204"/>
            </a:endParaRPr>
          </a:p>
        </p:txBody>
      </p:sp>
    </p:spTree>
    <p:extLst>
      <p:ext uri="{BB962C8B-B14F-4D97-AF65-F5344CB8AC3E}">
        <p14:creationId xmlns:p14="http://schemas.microsoft.com/office/powerpoint/2010/main" val="119254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Henk</a:t>
            </a:r>
          </a:p>
          <a:p>
            <a:r>
              <a:rPr lang="nl-NL" dirty="0"/>
              <a:t>Tijdschema:</a:t>
            </a:r>
          </a:p>
          <a:p>
            <a:r>
              <a:rPr lang="nl-NL" dirty="0"/>
              <a:t>0-5:</a:t>
            </a:r>
            <a:r>
              <a:rPr lang="nl-NL" baseline="0" dirty="0"/>
              <a:t> Henk opent de presentatie en introduceert wat SIEO is, wat we willen en wat we doen</a:t>
            </a:r>
          </a:p>
          <a:p>
            <a:r>
              <a:rPr lang="nl-NL" baseline="0" dirty="0"/>
              <a:t>5-15: Lans zet visie op economie-onderwijs uiteen, waarna hij uitlegt hoe het katern Gedragseconomie daar een eerste praktische vertaling van is</a:t>
            </a:r>
          </a:p>
          <a:p>
            <a:r>
              <a:rPr lang="nl-NL" baseline="0" dirty="0"/>
              <a:t>15-35: (Tristan/Tim) We lopen met docenten het katern door, om een praktische vertaling te geven van hoe ‘meer met minder’ in de praktijk er uit ziet, en welke mogelijkheden het biedt in de klas. Wellicht alvast uitdelen om ze de gelegenheid te geven er zelf even naar te kijken.</a:t>
            </a:r>
          </a:p>
          <a:p>
            <a:r>
              <a:rPr lang="nl-NL" baseline="0" dirty="0"/>
              <a:t>35-45: (Henk) Nabespreking: wat zijn de eerste indrukken / feedback, en mogelijkheden om in contact te </a:t>
            </a:r>
            <a:r>
              <a:rPr lang="nl-NL" baseline="0" dirty="0" err="1"/>
              <a:t>bijlven</a:t>
            </a:r>
            <a:r>
              <a:rPr lang="nl-NL" baseline="0" dirty="0"/>
              <a:t>.</a:t>
            </a:r>
            <a:endParaRPr lang="nl-NL" dirty="0"/>
          </a:p>
        </p:txBody>
      </p:sp>
      <p:sp>
        <p:nvSpPr>
          <p:cNvPr id="4" name="Tijdelijke aanduiding voor dianummer 3"/>
          <p:cNvSpPr>
            <a:spLocks noGrp="1"/>
          </p:cNvSpPr>
          <p:nvPr>
            <p:ph type="sldNum" sz="quarter" idx="10"/>
          </p:nvPr>
        </p:nvSpPr>
        <p:spPr/>
        <p:txBody>
          <a:bodyPr/>
          <a:lstStyle/>
          <a:p>
            <a:pPr defTabSz="924641">
              <a:defRPr/>
            </a:pPr>
            <a:fld id="{7A8DB645-D264-496F-89EB-F6E45A6D8BCE}" type="slidenum">
              <a:rPr lang="nl-NL">
                <a:solidFill>
                  <a:prstClr val="black"/>
                </a:solidFill>
                <a:latin typeface="Calibri" panose="020F0502020204030204"/>
              </a:rPr>
              <a:pPr defTabSz="924641">
                <a:defRPr/>
              </a:pPr>
              <a:t>3</a:t>
            </a:fld>
            <a:endParaRPr lang="nl-NL">
              <a:solidFill>
                <a:prstClr val="black"/>
              </a:solidFill>
              <a:latin typeface="Calibri" panose="020F0502020204030204"/>
            </a:endParaRPr>
          </a:p>
        </p:txBody>
      </p:sp>
    </p:spTree>
    <p:extLst>
      <p:ext uri="{BB962C8B-B14F-4D97-AF65-F5344CB8AC3E}">
        <p14:creationId xmlns:p14="http://schemas.microsoft.com/office/powerpoint/2010/main" val="54747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Lans</a:t>
            </a:r>
            <a:br>
              <a:rPr lang="en-US" dirty="0"/>
            </a:br>
            <a:r>
              <a:rPr lang="en-US" dirty="0" err="1"/>
              <a:t>Gedragseconomie</a:t>
            </a:r>
            <a:r>
              <a:rPr lang="en-US" dirty="0"/>
              <a:t> </a:t>
            </a:r>
            <a:r>
              <a:rPr lang="en-US" dirty="0" err="1"/>
              <a:t>als</a:t>
            </a:r>
            <a:r>
              <a:rPr lang="en-US" dirty="0"/>
              <a:t> </a:t>
            </a:r>
            <a:r>
              <a:rPr lang="en-US" dirty="0" err="1"/>
              <a:t>illustratie</a:t>
            </a:r>
            <a:r>
              <a:rPr lang="en-US" dirty="0"/>
              <a:t> van Meer met minder: </a:t>
            </a:r>
            <a:br>
              <a:rPr lang="en-US" dirty="0"/>
            </a:br>
            <a:r>
              <a:rPr lang="en-US" dirty="0"/>
              <a:t>Meer </a:t>
            </a:r>
            <a:r>
              <a:rPr lang="en-US" dirty="0" err="1"/>
              <a:t>betekenis</a:t>
            </a:r>
            <a:r>
              <a:rPr lang="en-US" dirty="0"/>
              <a:t> met minder </a:t>
            </a:r>
            <a:r>
              <a:rPr lang="en-US" dirty="0" err="1"/>
              <a:t>moeite</a:t>
            </a:r>
            <a:r>
              <a:rPr lang="en-US" dirty="0"/>
              <a:t> </a:t>
            </a:r>
            <a:br>
              <a:rPr lang="en-US" dirty="0"/>
            </a:br>
            <a:r>
              <a:rPr lang="en-US" dirty="0" err="1"/>
              <a:t>Verdieping</a:t>
            </a:r>
            <a:r>
              <a:rPr lang="en-US" dirty="0"/>
              <a:t> door </a:t>
            </a:r>
            <a:r>
              <a:rPr lang="en-US" dirty="0" err="1"/>
              <a:t>verbreding</a:t>
            </a:r>
            <a:r>
              <a:rPr lang="en-US" dirty="0"/>
              <a:t> </a:t>
            </a:r>
            <a:br>
              <a:rPr lang="en-US" dirty="0"/>
            </a:br>
            <a:r>
              <a:rPr lang="en-US" b="1" dirty="0"/>
              <a:t> </a:t>
            </a:r>
          </a:p>
          <a:p>
            <a:r>
              <a:rPr lang="en-US" b="1" dirty="0" err="1"/>
              <a:t>Waarom</a:t>
            </a:r>
            <a:r>
              <a:rPr lang="en-US" b="1" dirty="0"/>
              <a:t> </a:t>
            </a:r>
            <a:r>
              <a:rPr lang="en-US" b="1" dirty="0" err="1"/>
              <a:t>gedragseconomie</a:t>
            </a:r>
            <a:r>
              <a:rPr lang="en-US" b="1" dirty="0"/>
              <a:t> </a:t>
            </a:r>
            <a:r>
              <a:rPr lang="en-US" b="1" dirty="0" err="1"/>
              <a:t>zo</a:t>
            </a:r>
            <a:r>
              <a:rPr lang="en-US" b="1" dirty="0"/>
              <a:t> </a:t>
            </a:r>
            <a:r>
              <a:rPr lang="en-US" b="1" dirty="0" err="1"/>
              <a:t>belangrijk</a:t>
            </a:r>
            <a:r>
              <a:rPr lang="en-US" b="1" dirty="0"/>
              <a:t>? </a:t>
            </a:r>
            <a:br>
              <a:rPr lang="en-US" b="1" dirty="0"/>
            </a:br>
            <a:r>
              <a:rPr lang="en-US" dirty="0"/>
              <a:t>1. </a:t>
            </a:r>
            <a:r>
              <a:rPr lang="en-US" dirty="0" err="1"/>
              <a:t>Wetenschap</a:t>
            </a:r>
            <a:r>
              <a:rPr lang="en-US" dirty="0"/>
              <a:t>. </a:t>
            </a:r>
            <a:r>
              <a:rPr lang="en-US" dirty="0" err="1"/>
              <a:t>Revolutie</a:t>
            </a:r>
            <a:r>
              <a:rPr lang="en-US" dirty="0"/>
              <a:t> al </a:t>
            </a:r>
            <a:r>
              <a:rPr lang="en-US" dirty="0" err="1"/>
              <a:t>zo’n</a:t>
            </a:r>
            <a:r>
              <a:rPr lang="en-US" dirty="0"/>
              <a:t> 30 </a:t>
            </a:r>
            <a:r>
              <a:rPr lang="en-US" dirty="0" err="1"/>
              <a:t>jaar</a:t>
            </a:r>
            <a:r>
              <a:rPr lang="en-US" dirty="0"/>
              <a:t> </a:t>
            </a:r>
            <a:r>
              <a:rPr lang="en-US" dirty="0" err="1"/>
              <a:t>gaande</a:t>
            </a:r>
            <a:r>
              <a:rPr lang="en-US" dirty="0"/>
              <a:t>. </a:t>
            </a:r>
            <a:br>
              <a:rPr lang="en-US" dirty="0"/>
            </a:br>
            <a:r>
              <a:rPr lang="en-US" dirty="0"/>
              <a:t>2. </a:t>
            </a:r>
            <a:r>
              <a:rPr lang="en-US" dirty="0" err="1"/>
              <a:t>Samenleving</a:t>
            </a:r>
            <a:r>
              <a:rPr lang="en-US" dirty="0"/>
              <a:t>: Steeds </a:t>
            </a:r>
            <a:r>
              <a:rPr lang="en-US" dirty="0" err="1"/>
              <a:t>meer</a:t>
            </a:r>
            <a:r>
              <a:rPr lang="en-US" dirty="0"/>
              <a:t> </a:t>
            </a:r>
            <a:r>
              <a:rPr lang="en-US" dirty="0" err="1"/>
              <a:t>te</a:t>
            </a:r>
            <a:r>
              <a:rPr lang="en-US" dirty="0"/>
              <a:t> </a:t>
            </a:r>
            <a:r>
              <a:rPr lang="en-US" dirty="0" err="1"/>
              <a:t>kiezen</a:t>
            </a:r>
            <a:r>
              <a:rPr lang="en-US" dirty="0"/>
              <a:t>.  </a:t>
            </a:r>
            <a:r>
              <a:rPr lang="en-US" dirty="0" err="1"/>
              <a:t>Kiezen</a:t>
            </a:r>
            <a:r>
              <a:rPr lang="en-US" dirty="0"/>
              <a:t> </a:t>
            </a:r>
            <a:r>
              <a:rPr lang="en-US" dirty="0" err="1"/>
              <a:t>gaat</a:t>
            </a:r>
            <a:r>
              <a:rPr lang="en-US" dirty="0"/>
              <a:t> </a:t>
            </a:r>
            <a:r>
              <a:rPr lang="en-US" dirty="0" err="1"/>
              <a:t>niet</a:t>
            </a:r>
            <a:r>
              <a:rPr lang="en-US" dirty="0"/>
              <a:t> </a:t>
            </a:r>
            <a:r>
              <a:rPr lang="en-US" dirty="0" err="1"/>
              <a:t>vanzelf</a:t>
            </a:r>
            <a:r>
              <a:rPr lang="en-US" dirty="0"/>
              <a:t>. </a:t>
            </a:r>
            <a:r>
              <a:rPr lang="en-US" dirty="0" err="1"/>
              <a:t>Woekerpolissen</a:t>
            </a:r>
            <a:r>
              <a:rPr lang="en-US" dirty="0"/>
              <a:t> en fin crisis. </a:t>
            </a:r>
            <a:br>
              <a:rPr lang="en-US" dirty="0"/>
            </a:br>
            <a:r>
              <a:rPr lang="en-US" dirty="0"/>
              <a:t>3. Last but not least: </a:t>
            </a:r>
            <a:r>
              <a:rPr lang="en-US" dirty="0" err="1"/>
              <a:t>dichter</a:t>
            </a:r>
            <a:r>
              <a:rPr lang="en-US" dirty="0"/>
              <a:t> </a:t>
            </a:r>
            <a:r>
              <a:rPr lang="en-US" dirty="0" err="1"/>
              <a:t>bij</a:t>
            </a:r>
            <a:r>
              <a:rPr lang="en-US" dirty="0"/>
              <a:t> </a:t>
            </a:r>
            <a:r>
              <a:rPr lang="en-US" dirty="0" err="1"/>
              <a:t>leerling</a:t>
            </a:r>
            <a:r>
              <a:rPr lang="en-US" dirty="0"/>
              <a:t>. </a:t>
            </a:r>
            <a:r>
              <a:rPr lang="en-US" dirty="0" err="1"/>
              <a:t>Sluit</a:t>
            </a:r>
            <a:r>
              <a:rPr lang="en-US" dirty="0"/>
              <a:t> </a:t>
            </a:r>
            <a:r>
              <a:rPr lang="en-US" dirty="0" err="1"/>
              <a:t>aan</a:t>
            </a:r>
            <a:r>
              <a:rPr lang="en-US" dirty="0"/>
              <a:t> </a:t>
            </a:r>
            <a:r>
              <a:rPr lang="en-US" dirty="0" err="1"/>
              <a:t>bij</a:t>
            </a:r>
            <a:r>
              <a:rPr lang="en-US" dirty="0"/>
              <a:t> </a:t>
            </a:r>
            <a:r>
              <a:rPr lang="en-US" dirty="0" err="1"/>
              <a:t>waar</a:t>
            </a:r>
            <a:r>
              <a:rPr lang="en-US" dirty="0"/>
              <a:t> </a:t>
            </a:r>
            <a:r>
              <a:rPr lang="en-US" dirty="0" err="1"/>
              <a:t>leerling</a:t>
            </a:r>
            <a:r>
              <a:rPr lang="en-US" dirty="0"/>
              <a:t> is. </a:t>
            </a:r>
            <a:br>
              <a:rPr lang="en-US" dirty="0"/>
            </a:br>
            <a:r>
              <a:rPr lang="en-US" dirty="0"/>
              <a:t>==qua </a:t>
            </a:r>
            <a:r>
              <a:rPr lang="en-US" dirty="0" err="1"/>
              <a:t>hersenontwikkeling</a:t>
            </a:r>
            <a:r>
              <a:rPr lang="en-US" dirty="0"/>
              <a:t> </a:t>
            </a:r>
            <a:br>
              <a:rPr lang="en-US" dirty="0"/>
            </a:br>
            <a:r>
              <a:rPr lang="en-US" dirty="0"/>
              <a:t>==</a:t>
            </a:r>
            <a:r>
              <a:rPr lang="en-US" dirty="0" err="1"/>
              <a:t>voorkomen</a:t>
            </a:r>
            <a:r>
              <a:rPr lang="en-US" dirty="0"/>
              <a:t> </a:t>
            </a:r>
            <a:r>
              <a:rPr lang="en-US" dirty="0" err="1"/>
              <a:t>dat</a:t>
            </a:r>
            <a:r>
              <a:rPr lang="en-US" dirty="0"/>
              <a:t> </a:t>
            </a:r>
            <a:r>
              <a:rPr lang="en-US" dirty="0" err="1"/>
              <a:t>jongeren</a:t>
            </a:r>
            <a:r>
              <a:rPr lang="en-US" dirty="0"/>
              <a:t> </a:t>
            </a:r>
            <a:r>
              <a:rPr lang="en-US" dirty="0" err="1"/>
              <a:t>worden</a:t>
            </a:r>
            <a:r>
              <a:rPr lang="en-US" dirty="0"/>
              <a:t> </a:t>
            </a:r>
            <a:r>
              <a:rPr lang="en-US" dirty="0" err="1"/>
              <a:t>gemanipuleerd</a:t>
            </a:r>
            <a:r>
              <a:rPr lang="en-US" dirty="0"/>
              <a:t> </a:t>
            </a:r>
            <a:br>
              <a:rPr lang="en-US" dirty="0"/>
            </a:br>
            <a:r>
              <a:rPr lang="en-US" dirty="0"/>
              <a:t>==</a:t>
            </a:r>
            <a:r>
              <a:rPr lang="en-US" dirty="0" err="1"/>
              <a:t>daarom</a:t>
            </a:r>
            <a:r>
              <a:rPr lang="en-US" dirty="0"/>
              <a:t> </a:t>
            </a:r>
            <a:r>
              <a:rPr lang="en-US" dirty="0" err="1"/>
              <a:t>zijn</a:t>
            </a:r>
            <a:r>
              <a:rPr lang="en-US" dirty="0"/>
              <a:t> </a:t>
            </a:r>
            <a:r>
              <a:rPr lang="en-US" dirty="0" err="1"/>
              <a:t>wij</a:t>
            </a:r>
            <a:r>
              <a:rPr lang="en-US" dirty="0"/>
              <a:t> op </a:t>
            </a:r>
            <a:r>
              <a:rPr lang="en-US" dirty="0" err="1"/>
              <a:t>aarde</a:t>
            </a:r>
            <a:r>
              <a:rPr lang="en-US" dirty="0"/>
              <a:t> </a:t>
            </a:r>
            <a:r>
              <a:rPr lang="en-US" dirty="0" err="1"/>
              <a:t>als</a:t>
            </a:r>
            <a:r>
              <a:rPr lang="en-US" dirty="0"/>
              <a:t> </a:t>
            </a:r>
            <a:r>
              <a:rPr lang="en-US" dirty="0" err="1"/>
              <a:t>economie</a:t>
            </a:r>
            <a:r>
              <a:rPr lang="en-US" dirty="0"/>
              <a:t> </a:t>
            </a:r>
            <a:r>
              <a:rPr lang="en-US" dirty="0" err="1"/>
              <a:t>docenten</a:t>
            </a:r>
            <a:r>
              <a:rPr lang="en-US" dirty="0"/>
              <a:t> (</a:t>
            </a:r>
            <a:r>
              <a:rPr lang="en-US" dirty="0" err="1"/>
              <a:t>om</a:t>
            </a:r>
            <a:r>
              <a:rPr lang="en-US" dirty="0"/>
              <a:t> </a:t>
            </a:r>
            <a:r>
              <a:rPr lang="en-US" dirty="0" err="1"/>
              <a:t>beperkte</a:t>
            </a:r>
            <a:r>
              <a:rPr lang="en-US" dirty="0"/>
              <a:t> rationale </a:t>
            </a:r>
            <a:r>
              <a:rPr lang="en-US" dirty="0" err="1"/>
              <a:t>mensen</a:t>
            </a:r>
            <a:r>
              <a:rPr lang="en-US" dirty="0"/>
              <a:t> </a:t>
            </a:r>
            <a:r>
              <a:rPr lang="en-US" dirty="0" err="1"/>
              <a:t>te</a:t>
            </a:r>
            <a:r>
              <a:rPr lang="en-US" dirty="0"/>
              <a:t> </a:t>
            </a:r>
            <a:r>
              <a:rPr lang="en-US" dirty="0" err="1"/>
              <a:t>leren</a:t>
            </a:r>
            <a:r>
              <a:rPr lang="en-US" dirty="0"/>
              <a:t> </a:t>
            </a:r>
            <a:r>
              <a:rPr lang="en-US" dirty="0" err="1"/>
              <a:t>betere</a:t>
            </a:r>
            <a:r>
              <a:rPr lang="en-US" dirty="0"/>
              <a:t> </a:t>
            </a:r>
            <a:r>
              <a:rPr lang="en-US" dirty="0" err="1"/>
              <a:t>beslissingen</a:t>
            </a:r>
            <a:r>
              <a:rPr lang="en-US" dirty="0"/>
              <a:t> </a:t>
            </a:r>
            <a:r>
              <a:rPr lang="en-US" dirty="0" err="1"/>
              <a:t>te</a:t>
            </a:r>
            <a:r>
              <a:rPr lang="en-US" dirty="0"/>
              <a:t> </a:t>
            </a:r>
            <a:r>
              <a:rPr lang="en-US" dirty="0" err="1"/>
              <a:t>nemen</a:t>
            </a:r>
            <a:r>
              <a:rPr lang="en-US" dirty="0"/>
              <a:t>).  </a:t>
            </a:r>
            <a:br>
              <a:rPr lang="en-US" dirty="0"/>
            </a:br>
            <a:endParaRPr lang="en-US" b="1" dirty="0"/>
          </a:p>
          <a:p>
            <a:r>
              <a:rPr lang="en-US" b="1" dirty="0" err="1"/>
              <a:t>Verdieping</a:t>
            </a:r>
            <a:r>
              <a:rPr lang="en-US" b="1" dirty="0"/>
              <a:t>: </a:t>
            </a:r>
            <a:br>
              <a:rPr lang="en-US" b="1" dirty="0"/>
            </a:br>
            <a:r>
              <a:rPr lang="en-US" dirty="0"/>
              <a:t>1. </a:t>
            </a:r>
            <a:r>
              <a:rPr lang="en-US" dirty="0" err="1"/>
              <a:t>Sluit</a:t>
            </a:r>
            <a:r>
              <a:rPr lang="en-US" dirty="0"/>
              <a:t> </a:t>
            </a:r>
            <a:r>
              <a:rPr lang="en-US" dirty="0" err="1"/>
              <a:t>aan</a:t>
            </a:r>
            <a:r>
              <a:rPr lang="en-US" dirty="0"/>
              <a:t> </a:t>
            </a:r>
            <a:r>
              <a:rPr lang="en-US" dirty="0" err="1"/>
              <a:t>bij</a:t>
            </a:r>
            <a:r>
              <a:rPr lang="en-US" dirty="0"/>
              <a:t> (</a:t>
            </a:r>
            <a:r>
              <a:rPr lang="en-US" dirty="0" err="1"/>
              <a:t>niet</a:t>
            </a:r>
            <a:r>
              <a:rPr lang="en-US" dirty="0"/>
              <a:t> </a:t>
            </a:r>
            <a:r>
              <a:rPr lang="en-US" dirty="0" err="1"/>
              <a:t>alleen</a:t>
            </a:r>
            <a:r>
              <a:rPr lang="en-US" dirty="0"/>
              <a:t> </a:t>
            </a:r>
            <a:r>
              <a:rPr lang="en-US" dirty="0" err="1"/>
              <a:t>eerder</a:t>
            </a:r>
            <a:r>
              <a:rPr lang="en-US" dirty="0"/>
              <a:t> </a:t>
            </a:r>
            <a:r>
              <a:rPr lang="en-US" dirty="0" err="1"/>
              <a:t>geleerde</a:t>
            </a:r>
            <a:r>
              <a:rPr lang="en-US" dirty="0"/>
              <a:t> maar </a:t>
            </a:r>
            <a:r>
              <a:rPr lang="en-US" dirty="0" err="1"/>
              <a:t>ook</a:t>
            </a:r>
            <a:r>
              <a:rPr lang="en-US" dirty="0"/>
              <a:t> </a:t>
            </a:r>
            <a:r>
              <a:rPr lang="en-US" dirty="0" err="1"/>
              <a:t>bij</a:t>
            </a:r>
            <a:r>
              <a:rPr lang="en-US" dirty="0"/>
              <a:t>)</a:t>
            </a:r>
            <a:br>
              <a:rPr lang="en-US" dirty="0"/>
            </a:br>
            <a:r>
              <a:rPr lang="en-US" dirty="0" err="1"/>
              <a:t>wat</a:t>
            </a:r>
            <a:r>
              <a:rPr lang="en-US" dirty="0"/>
              <a:t> </a:t>
            </a:r>
            <a:r>
              <a:rPr lang="en-US" dirty="0" err="1"/>
              <a:t>eerder</a:t>
            </a:r>
            <a:r>
              <a:rPr lang="en-US" dirty="0"/>
              <a:t> </a:t>
            </a:r>
            <a:r>
              <a:rPr lang="en-US" dirty="0" err="1"/>
              <a:t>geleerd</a:t>
            </a:r>
            <a:r>
              <a:rPr lang="en-US" dirty="0"/>
              <a:t> is. De </a:t>
            </a:r>
            <a:r>
              <a:rPr lang="en-US" dirty="0" err="1"/>
              <a:t>economische</a:t>
            </a:r>
            <a:r>
              <a:rPr lang="en-US" dirty="0"/>
              <a:t> </a:t>
            </a:r>
            <a:r>
              <a:rPr lang="en-US" dirty="0" err="1"/>
              <a:t>bril</a:t>
            </a:r>
            <a:r>
              <a:rPr lang="en-US" dirty="0"/>
              <a:t>. </a:t>
            </a:r>
            <a:br>
              <a:rPr lang="en-US" dirty="0"/>
            </a:br>
            <a:r>
              <a:rPr lang="en-US" dirty="0"/>
              <a:t>2. Transfer: </a:t>
            </a:r>
            <a:r>
              <a:rPr lang="en-US" dirty="0" err="1"/>
              <a:t>meer</a:t>
            </a:r>
            <a:r>
              <a:rPr lang="en-US" dirty="0"/>
              <a:t> </a:t>
            </a:r>
            <a:r>
              <a:rPr lang="en-US" dirty="0" err="1"/>
              <a:t>samenhang</a:t>
            </a:r>
            <a:r>
              <a:rPr lang="en-US" dirty="0"/>
              <a:t>/ transfer.  </a:t>
            </a:r>
          </a:p>
          <a:p>
            <a:r>
              <a:rPr lang="en-US" b="1" dirty="0"/>
              <a:t>3. </a:t>
            </a:r>
            <a:r>
              <a:rPr lang="en-US" b="1" dirty="0" err="1"/>
              <a:t>Wat</a:t>
            </a:r>
            <a:r>
              <a:rPr lang="en-US" b="1" dirty="0"/>
              <a:t> is nu die </a:t>
            </a:r>
            <a:r>
              <a:rPr lang="en-US" b="1" dirty="0" err="1"/>
              <a:t>economische</a:t>
            </a:r>
            <a:r>
              <a:rPr lang="en-US" b="1" dirty="0"/>
              <a:t> </a:t>
            </a:r>
            <a:r>
              <a:rPr lang="en-US" b="1" dirty="0" err="1"/>
              <a:t>bril</a:t>
            </a:r>
            <a:r>
              <a:rPr lang="en-US" b="1" dirty="0"/>
              <a:t>? : </a:t>
            </a:r>
            <a:br>
              <a:rPr lang="en-US" b="1" dirty="0"/>
            </a:br>
            <a:r>
              <a:rPr lang="en-US" b="1" dirty="0" err="1"/>
              <a:t>Zie</a:t>
            </a:r>
            <a:r>
              <a:rPr lang="en-US" b="1" dirty="0"/>
              <a:t> slides </a:t>
            </a:r>
          </a:p>
          <a:p>
            <a:r>
              <a:rPr lang="en-US" b="1" dirty="0"/>
              <a:t> </a:t>
            </a:r>
          </a:p>
          <a:p>
            <a:endParaRPr lang="en-US" b="1" dirty="0"/>
          </a:p>
        </p:txBody>
      </p:sp>
      <p:sp>
        <p:nvSpPr>
          <p:cNvPr id="4" name="Slide Number Placeholder 3"/>
          <p:cNvSpPr>
            <a:spLocks noGrp="1"/>
          </p:cNvSpPr>
          <p:nvPr>
            <p:ph type="sldNum" sz="quarter" idx="10"/>
          </p:nvPr>
        </p:nvSpPr>
        <p:spPr/>
        <p:txBody>
          <a:bodyPr/>
          <a:lstStyle/>
          <a:p>
            <a:fld id="{7A8DB645-D264-496F-89EB-F6E45A6D8BCE}" type="slidenum">
              <a:rPr lang="nl-NL" smtClean="0"/>
              <a:t>4</a:t>
            </a:fld>
            <a:endParaRPr lang="nl-NL"/>
          </a:p>
        </p:txBody>
      </p:sp>
    </p:spTree>
    <p:extLst>
      <p:ext uri="{BB962C8B-B14F-4D97-AF65-F5344CB8AC3E}">
        <p14:creationId xmlns:p14="http://schemas.microsoft.com/office/powerpoint/2010/main" val="32172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Lans</a:t>
            </a:r>
          </a:p>
          <a:p>
            <a:r>
              <a:rPr lang="en-US" dirty="0" err="1"/>
              <a:t>economische</a:t>
            </a:r>
            <a:r>
              <a:rPr lang="en-US" dirty="0"/>
              <a:t> </a:t>
            </a:r>
            <a:r>
              <a:rPr lang="en-US" dirty="0" err="1"/>
              <a:t>bril</a:t>
            </a:r>
            <a:r>
              <a:rPr lang="en-US" dirty="0"/>
              <a:t> of rode </a:t>
            </a:r>
            <a:r>
              <a:rPr lang="en-US" dirty="0" err="1"/>
              <a:t>draad</a:t>
            </a:r>
            <a:r>
              <a:rPr lang="en-US" dirty="0"/>
              <a:t>: </a:t>
            </a:r>
            <a:r>
              <a:rPr lang="en-US" dirty="0" err="1"/>
              <a:t>doorontwikkeling</a:t>
            </a:r>
            <a:r>
              <a:rPr lang="en-US" dirty="0"/>
              <a:t> transfer </a:t>
            </a:r>
            <a:r>
              <a:rPr lang="en-US" dirty="0" err="1"/>
              <a:t>Teulings</a:t>
            </a:r>
            <a:r>
              <a:rPr lang="en-US" dirty="0"/>
              <a:t>… </a:t>
            </a:r>
            <a:r>
              <a:rPr lang="en-US" dirty="0" err="1"/>
              <a:t>Beperkt</a:t>
            </a:r>
            <a:r>
              <a:rPr lang="en-US" dirty="0"/>
              <a:t> </a:t>
            </a:r>
            <a:r>
              <a:rPr lang="en-US" dirty="0" err="1"/>
              <a:t>aantal</a:t>
            </a:r>
            <a:r>
              <a:rPr lang="en-US" dirty="0"/>
              <a:t> </a:t>
            </a:r>
            <a:r>
              <a:rPr lang="en-US" dirty="0" err="1"/>
              <a:t>principes</a:t>
            </a:r>
            <a:r>
              <a:rPr lang="en-US" dirty="0"/>
              <a:t> </a:t>
            </a:r>
            <a:r>
              <a:rPr lang="en-US" dirty="0" err="1"/>
              <a:t>ipv</a:t>
            </a:r>
            <a:r>
              <a:rPr lang="en-US" dirty="0"/>
              <a:t> 8 </a:t>
            </a:r>
            <a:r>
              <a:rPr lang="en-US" dirty="0" err="1"/>
              <a:t>gefragmenteerde</a:t>
            </a:r>
            <a:r>
              <a:rPr lang="en-US" dirty="0"/>
              <a:t>  </a:t>
            </a:r>
            <a:r>
              <a:rPr lang="en-US" dirty="0" err="1"/>
              <a:t>domeinen</a:t>
            </a:r>
            <a:r>
              <a:rPr lang="en-US" dirty="0"/>
              <a:t>  </a:t>
            </a:r>
            <a:br>
              <a:rPr lang="en-US" dirty="0"/>
            </a:br>
            <a:endParaRPr lang="en-US" dirty="0"/>
          </a:p>
          <a:p>
            <a:r>
              <a:rPr lang="en-US" dirty="0"/>
              <a:t>1.Gedragswetenschap. </a:t>
            </a:r>
            <a:r>
              <a:rPr lang="en-US" dirty="0" err="1"/>
              <a:t>Besturen</a:t>
            </a:r>
            <a:r>
              <a:rPr lang="en-US" dirty="0"/>
              <a:t>. </a:t>
            </a:r>
            <a:br>
              <a:rPr lang="en-US" dirty="0"/>
            </a:br>
            <a:r>
              <a:rPr lang="en-US" dirty="0" err="1"/>
              <a:t>Economie</a:t>
            </a:r>
            <a:r>
              <a:rPr lang="en-US" dirty="0"/>
              <a:t> </a:t>
            </a:r>
            <a:r>
              <a:rPr lang="en-US" dirty="0" err="1"/>
              <a:t>als</a:t>
            </a:r>
            <a:r>
              <a:rPr lang="en-US" dirty="0"/>
              <a:t> </a:t>
            </a:r>
            <a:r>
              <a:rPr lang="en-US" dirty="0" err="1"/>
              <a:t>besturen</a:t>
            </a:r>
            <a:r>
              <a:rPr lang="en-US" dirty="0"/>
              <a:t> </a:t>
            </a:r>
            <a:r>
              <a:rPr lang="en-US" dirty="0" err="1"/>
              <a:t>huishouden</a:t>
            </a:r>
            <a:r>
              <a:rPr lang="en-US" dirty="0"/>
              <a:t> </a:t>
            </a:r>
            <a:br>
              <a:rPr lang="en-US" dirty="0"/>
            </a:br>
            <a:r>
              <a:rPr lang="en-US" dirty="0"/>
              <a:t>2. </a:t>
            </a:r>
            <a:r>
              <a:rPr lang="en-US" dirty="0" err="1"/>
              <a:t>Bestuurder</a:t>
            </a:r>
            <a:r>
              <a:rPr lang="en-US" dirty="0"/>
              <a:t> </a:t>
            </a:r>
            <a:r>
              <a:rPr lang="en-US" dirty="0" err="1"/>
              <a:t>kiest</a:t>
            </a:r>
            <a:r>
              <a:rPr lang="en-US" dirty="0"/>
              <a:t>. </a:t>
            </a:r>
            <a:br>
              <a:rPr lang="en-US" dirty="0"/>
            </a:br>
            <a:r>
              <a:rPr lang="en-US" dirty="0" err="1"/>
              <a:t>Belanghebbenden</a:t>
            </a:r>
            <a:r>
              <a:rPr lang="en-US" dirty="0"/>
              <a:t> </a:t>
            </a:r>
            <a:r>
              <a:rPr lang="en-US" dirty="0" err="1"/>
              <a:t>ervaart</a:t>
            </a:r>
            <a:r>
              <a:rPr lang="en-US" dirty="0"/>
              <a:t> </a:t>
            </a:r>
            <a:r>
              <a:rPr lang="en-US" dirty="0" err="1"/>
              <a:t>effecten</a:t>
            </a:r>
            <a:r>
              <a:rPr lang="en-US" dirty="0"/>
              <a:t> van </a:t>
            </a:r>
            <a:r>
              <a:rPr lang="en-US" dirty="0" err="1"/>
              <a:t>keuzen</a:t>
            </a:r>
            <a:r>
              <a:rPr lang="en-US" dirty="0"/>
              <a:t>. </a:t>
            </a:r>
            <a:br>
              <a:rPr lang="en-US" dirty="0"/>
            </a:br>
            <a:r>
              <a:rPr lang="en-US" dirty="0" err="1"/>
              <a:t>Economie</a:t>
            </a:r>
            <a:r>
              <a:rPr lang="en-US" dirty="0"/>
              <a:t>: </a:t>
            </a:r>
            <a:r>
              <a:rPr lang="en-US" dirty="0" err="1"/>
              <a:t>bestuurder</a:t>
            </a:r>
            <a:r>
              <a:rPr lang="en-US" dirty="0"/>
              <a:t> </a:t>
            </a:r>
            <a:r>
              <a:rPr lang="en-US" dirty="0" err="1"/>
              <a:t>houdt</a:t>
            </a:r>
            <a:r>
              <a:rPr lang="en-US" dirty="0"/>
              <a:t> </a:t>
            </a:r>
            <a:r>
              <a:rPr lang="en-US" dirty="0" err="1"/>
              <a:t>rekening</a:t>
            </a:r>
            <a:r>
              <a:rPr lang="en-US" dirty="0"/>
              <a:t> met </a:t>
            </a:r>
            <a:r>
              <a:rPr lang="en-US" dirty="0" err="1"/>
              <a:t>alle</a:t>
            </a:r>
            <a:r>
              <a:rPr lang="en-US" dirty="0"/>
              <a:t> </a:t>
            </a:r>
            <a:r>
              <a:rPr lang="en-US" dirty="0" err="1"/>
              <a:t>belanghebbende</a:t>
            </a:r>
            <a:r>
              <a:rPr lang="en-US" dirty="0"/>
              <a:t> </a:t>
            </a:r>
            <a:br>
              <a:rPr lang="en-US" dirty="0"/>
            </a:br>
            <a:r>
              <a:rPr lang="en-US" dirty="0"/>
              <a:t>3. </a:t>
            </a:r>
            <a:r>
              <a:rPr lang="en-US" dirty="0" err="1"/>
              <a:t>Balans</a:t>
            </a:r>
            <a:r>
              <a:rPr lang="en-US" dirty="0"/>
              <a:t> van Lans  </a:t>
            </a:r>
          </a:p>
          <a:p>
            <a:endParaRPr lang="en-US" dirty="0"/>
          </a:p>
          <a:p>
            <a:r>
              <a:rPr lang="en-US" b="1" dirty="0" err="1"/>
              <a:t>Gezondheid</a:t>
            </a:r>
            <a:r>
              <a:rPr lang="en-US" b="1" dirty="0"/>
              <a:t>, </a:t>
            </a:r>
            <a:r>
              <a:rPr lang="en-US" b="1" dirty="0" err="1"/>
              <a:t>ziekte</a:t>
            </a:r>
            <a:r>
              <a:rPr lang="en-US" b="1" dirty="0"/>
              <a:t>, </a:t>
            </a:r>
            <a:r>
              <a:rPr lang="en-US" b="1" dirty="0" err="1"/>
              <a:t>medicijn</a:t>
            </a:r>
            <a:r>
              <a:rPr lang="en-US" b="1" dirty="0"/>
              <a:t>. </a:t>
            </a:r>
            <a:br>
              <a:rPr lang="en-US" b="1" dirty="0"/>
            </a:br>
            <a:r>
              <a:rPr lang="en-US" dirty="0"/>
              <a:t> In </a:t>
            </a:r>
            <a:r>
              <a:rPr lang="en-US" dirty="0" err="1"/>
              <a:t>balans</a:t>
            </a:r>
            <a:r>
              <a:rPr lang="en-US" dirty="0"/>
              <a:t>: </a:t>
            </a:r>
            <a:r>
              <a:rPr lang="en-US" dirty="0" err="1"/>
              <a:t>alle</a:t>
            </a:r>
            <a:r>
              <a:rPr lang="en-US" dirty="0"/>
              <a:t> </a:t>
            </a:r>
            <a:r>
              <a:rPr lang="en-US" dirty="0" err="1"/>
              <a:t>kosten</a:t>
            </a:r>
            <a:r>
              <a:rPr lang="en-US" dirty="0"/>
              <a:t> en </a:t>
            </a:r>
            <a:r>
              <a:rPr lang="en-US" dirty="0" err="1"/>
              <a:t>baten</a:t>
            </a:r>
            <a:r>
              <a:rPr lang="en-US" dirty="0"/>
              <a:t> </a:t>
            </a:r>
            <a:r>
              <a:rPr lang="en-US" dirty="0" err="1"/>
              <a:t>voor</a:t>
            </a:r>
            <a:r>
              <a:rPr lang="en-US" dirty="0"/>
              <a:t> </a:t>
            </a:r>
            <a:r>
              <a:rPr lang="en-US" dirty="0" err="1"/>
              <a:t>belanghebbenden</a:t>
            </a:r>
            <a:br>
              <a:rPr lang="en-US" dirty="0"/>
            </a:br>
            <a:r>
              <a:rPr lang="en-US" dirty="0" err="1"/>
              <a:t>Uit</a:t>
            </a:r>
            <a:r>
              <a:rPr lang="en-US" dirty="0"/>
              <a:t> </a:t>
            </a:r>
            <a:r>
              <a:rPr lang="en-US" dirty="0" err="1"/>
              <a:t>balans</a:t>
            </a:r>
            <a:r>
              <a:rPr lang="en-US" dirty="0"/>
              <a:t>: </a:t>
            </a:r>
            <a:r>
              <a:rPr lang="en-US" dirty="0" err="1"/>
              <a:t>externe</a:t>
            </a:r>
            <a:r>
              <a:rPr lang="en-US" dirty="0"/>
              <a:t> </a:t>
            </a:r>
            <a:r>
              <a:rPr lang="en-US" dirty="0" err="1"/>
              <a:t>effecten</a:t>
            </a:r>
            <a:r>
              <a:rPr lang="en-US" dirty="0"/>
              <a:t> </a:t>
            </a:r>
            <a:r>
              <a:rPr lang="en-US" dirty="0" err="1"/>
              <a:t>cq</a:t>
            </a:r>
            <a:r>
              <a:rPr lang="en-US" dirty="0"/>
              <a:t> </a:t>
            </a:r>
            <a:r>
              <a:rPr lang="en-US" dirty="0" err="1"/>
              <a:t>belangenconflicten</a:t>
            </a:r>
            <a:r>
              <a:rPr lang="en-US" dirty="0"/>
              <a:t> </a:t>
            </a:r>
            <a:br>
              <a:rPr lang="en-US" dirty="0"/>
            </a:br>
            <a:r>
              <a:rPr lang="en-US" dirty="0"/>
              <a:t>Meer </a:t>
            </a:r>
            <a:r>
              <a:rPr lang="en-US" dirty="0" err="1"/>
              <a:t>balans</a:t>
            </a:r>
            <a:r>
              <a:rPr lang="en-US" dirty="0"/>
              <a:t>: </a:t>
            </a:r>
            <a:r>
              <a:rPr lang="en-US" dirty="0" err="1"/>
              <a:t>Internaliseren</a:t>
            </a:r>
            <a:r>
              <a:rPr lang="en-US" dirty="0"/>
              <a:t> </a:t>
            </a:r>
            <a:r>
              <a:rPr lang="en-US" dirty="0" err="1"/>
              <a:t>externe</a:t>
            </a:r>
            <a:r>
              <a:rPr lang="en-US" dirty="0"/>
              <a:t> </a:t>
            </a:r>
            <a:r>
              <a:rPr lang="en-US" dirty="0" err="1"/>
              <a:t>effecten</a:t>
            </a:r>
            <a:r>
              <a:rPr lang="en-US" dirty="0"/>
              <a:t> . </a:t>
            </a:r>
            <a:r>
              <a:rPr lang="en-US" dirty="0" err="1"/>
              <a:t>Versterken</a:t>
            </a:r>
            <a:r>
              <a:rPr lang="en-US" dirty="0"/>
              <a:t> </a:t>
            </a:r>
            <a:r>
              <a:rPr lang="en-US" dirty="0" err="1"/>
              <a:t>zwakke</a:t>
            </a:r>
            <a:r>
              <a:rPr lang="en-US" dirty="0"/>
              <a:t>. </a:t>
            </a:r>
            <a:r>
              <a:rPr lang="en-US" dirty="0" err="1"/>
              <a:t>Alles</a:t>
            </a:r>
            <a:r>
              <a:rPr lang="en-US" dirty="0"/>
              <a:t> van </a:t>
            </a:r>
            <a:r>
              <a:rPr lang="en-US" dirty="0" err="1"/>
              <a:t>waarde</a:t>
            </a:r>
            <a:r>
              <a:rPr lang="en-US" dirty="0"/>
              <a:t> is </a:t>
            </a:r>
            <a:r>
              <a:rPr lang="en-US" dirty="0" err="1"/>
              <a:t>weerloos</a:t>
            </a:r>
            <a:r>
              <a:rPr lang="en-US" dirty="0"/>
              <a:t> </a:t>
            </a:r>
            <a:br>
              <a:rPr lang="en-US" dirty="0"/>
            </a:br>
            <a:br>
              <a:rPr lang="en-US" dirty="0"/>
            </a:br>
            <a:r>
              <a:rPr lang="en-US" b="1" dirty="0"/>
              <a:t>HOE?</a:t>
            </a:r>
            <a:r>
              <a:rPr lang="en-US" dirty="0"/>
              <a:t>  </a:t>
            </a:r>
            <a:r>
              <a:rPr lang="en-US" dirty="0" err="1"/>
              <a:t>Sterke</a:t>
            </a:r>
            <a:r>
              <a:rPr lang="en-US" dirty="0"/>
              <a:t> </a:t>
            </a:r>
            <a:r>
              <a:rPr lang="en-US" dirty="0" err="1"/>
              <a:t>partij</a:t>
            </a:r>
            <a:r>
              <a:rPr lang="en-US" dirty="0"/>
              <a:t> </a:t>
            </a:r>
            <a:r>
              <a:rPr lang="en-US" dirty="0" err="1"/>
              <a:t>beperken</a:t>
            </a:r>
            <a:r>
              <a:rPr lang="en-US" dirty="0"/>
              <a:t> (</a:t>
            </a:r>
            <a:r>
              <a:rPr lang="en-US" dirty="0" err="1"/>
              <a:t>overheid</a:t>
            </a:r>
            <a:r>
              <a:rPr lang="en-US" dirty="0"/>
              <a:t>); </a:t>
            </a:r>
            <a:r>
              <a:rPr lang="en-US" dirty="0" err="1"/>
              <a:t>Zwakke</a:t>
            </a:r>
            <a:r>
              <a:rPr lang="en-US" dirty="0"/>
              <a:t> </a:t>
            </a:r>
            <a:r>
              <a:rPr lang="en-US" dirty="0" err="1"/>
              <a:t>partij</a:t>
            </a:r>
            <a:r>
              <a:rPr lang="en-US" dirty="0"/>
              <a:t> </a:t>
            </a:r>
            <a:r>
              <a:rPr lang="en-US" dirty="0" err="1"/>
              <a:t>sterker</a:t>
            </a:r>
            <a:r>
              <a:rPr lang="en-US" dirty="0"/>
              <a:t> (</a:t>
            </a:r>
            <a:r>
              <a:rPr lang="en-US" dirty="0" err="1"/>
              <a:t>markt</a:t>
            </a:r>
            <a:r>
              <a:rPr lang="en-US" dirty="0"/>
              <a:t>); </a:t>
            </a:r>
            <a:r>
              <a:rPr lang="en-US" dirty="0" err="1"/>
              <a:t>Tihird</a:t>
            </a:r>
            <a:r>
              <a:rPr lang="en-US" dirty="0"/>
              <a:t> pillar:  </a:t>
            </a:r>
            <a:r>
              <a:rPr lang="en-US" dirty="0" err="1"/>
              <a:t>Relatie</a:t>
            </a:r>
            <a:r>
              <a:rPr lang="en-US" dirty="0"/>
              <a:t>, </a:t>
            </a:r>
            <a:r>
              <a:rPr lang="en-US" dirty="0" err="1"/>
              <a:t>ethiek</a:t>
            </a:r>
            <a:r>
              <a:rPr lang="en-US" dirty="0"/>
              <a:t>, </a:t>
            </a:r>
            <a:r>
              <a:rPr lang="en-US" dirty="0" err="1"/>
              <a:t>identiteit</a:t>
            </a:r>
            <a:r>
              <a:rPr lang="en-US" dirty="0"/>
              <a:t>;   </a:t>
            </a:r>
          </a:p>
          <a:p>
            <a:endParaRPr lang="en-US" dirty="0"/>
          </a:p>
          <a:p>
            <a:r>
              <a:rPr lang="en-US" b="1" dirty="0" err="1"/>
              <a:t>Gedragseconomie</a:t>
            </a:r>
            <a:r>
              <a:rPr lang="en-US" b="1" dirty="0"/>
              <a:t>: </a:t>
            </a:r>
            <a:br>
              <a:rPr lang="en-US" b="1" dirty="0"/>
            </a:br>
            <a:r>
              <a:rPr lang="en-US" b="1" dirty="0"/>
              <a:t>WAT? interne </a:t>
            </a:r>
            <a:r>
              <a:rPr lang="en-US" dirty="0" err="1"/>
              <a:t>bestuurder</a:t>
            </a:r>
            <a:r>
              <a:rPr lang="en-US" dirty="0"/>
              <a:t> VERSUS interne </a:t>
            </a:r>
            <a:r>
              <a:rPr lang="en-US" dirty="0" err="1"/>
              <a:t>belanghebbende</a:t>
            </a:r>
            <a:r>
              <a:rPr lang="en-US" dirty="0"/>
              <a:t>. </a:t>
            </a:r>
            <a:br>
              <a:rPr lang="en-US" dirty="0"/>
            </a:br>
            <a:r>
              <a:rPr lang="en-US" dirty="0"/>
              <a:t>Interne </a:t>
            </a:r>
            <a:r>
              <a:rPr lang="en-US" dirty="0" err="1"/>
              <a:t>belangenconflicten</a:t>
            </a:r>
            <a:r>
              <a:rPr lang="en-US" dirty="0"/>
              <a:t>. Interne </a:t>
            </a:r>
            <a:r>
              <a:rPr lang="en-US" dirty="0" err="1"/>
              <a:t>effecten</a:t>
            </a:r>
            <a:r>
              <a:rPr lang="en-US" dirty="0"/>
              <a:t>. </a:t>
            </a:r>
            <a:br>
              <a:rPr lang="en-US" dirty="0"/>
            </a:br>
            <a:r>
              <a:rPr lang="en-US" dirty="0" err="1"/>
              <a:t>Verschil</a:t>
            </a:r>
            <a:r>
              <a:rPr lang="en-US" dirty="0"/>
              <a:t> </a:t>
            </a:r>
            <a:r>
              <a:rPr lang="en-US" dirty="0" err="1"/>
              <a:t>betalingsbereidheid</a:t>
            </a:r>
            <a:r>
              <a:rPr lang="en-US" dirty="0"/>
              <a:t> en </a:t>
            </a:r>
            <a:r>
              <a:rPr lang="en-US" dirty="0" err="1"/>
              <a:t>welvaartsprijs</a:t>
            </a:r>
            <a:r>
              <a:rPr lang="en-US" dirty="0"/>
              <a:t>. </a:t>
            </a:r>
          </a:p>
          <a:p>
            <a:endParaRPr lang="en-US" dirty="0"/>
          </a:p>
          <a:p>
            <a:r>
              <a:rPr lang="en-US" dirty="0"/>
              <a:t>WAAROM? </a:t>
            </a:r>
            <a:r>
              <a:rPr lang="en-US" dirty="0" err="1"/>
              <a:t>Gedragseconomie</a:t>
            </a:r>
            <a:r>
              <a:rPr lang="en-US" dirty="0"/>
              <a:t> </a:t>
            </a:r>
            <a:r>
              <a:rPr lang="en-US" dirty="0" err="1"/>
              <a:t>prachtige</a:t>
            </a:r>
            <a:r>
              <a:rPr lang="en-US" dirty="0"/>
              <a:t> context </a:t>
            </a:r>
            <a:r>
              <a:rPr lang="en-US" dirty="0" err="1"/>
              <a:t>voor</a:t>
            </a:r>
            <a:r>
              <a:rPr lang="en-US" dirty="0"/>
              <a:t> </a:t>
            </a:r>
            <a:r>
              <a:rPr lang="en-US" dirty="0" err="1"/>
              <a:t>aanleren</a:t>
            </a:r>
            <a:r>
              <a:rPr lang="en-US" dirty="0"/>
              <a:t> </a:t>
            </a:r>
            <a:r>
              <a:rPr lang="en-US" dirty="0" err="1"/>
              <a:t>economische</a:t>
            </a:r>
            <a:r>
              <a:rPr lang="en-US" dirty="0"/>
              <a:t> </a:t>
            </a:r>
            <a:r>
              <a:rPr lang="en-US" dirty="0" err="1"/>
              <a:t>bril</a:t>
            </a:r>
            <a:r>
              <a:rPr lang="en-US" dirty="0"/>
              <a:t>. </a:t>
            </a:r>
            <a:r>
              <a:rPr lang="en-US" dirty="0" err="1"/>
              <a:t>Belangenconflicten</a:t>
            </a:r>
            <a:r>
              <a:rPr lang="en-US" dirty="0"/>
              <a:t> (</a:t>
            </a:r>
            <a:r>
              <a:rPr lang="en-US" dirty="0" err="1"/>
              <a:t>ik</a:t>
            </a:r>
            <a:r>
              <a:rPr lang="en-US" dirty="0"/>
              <a:t> die </a:t>
            </a:r>
            <a:r>
              <a:rPr lang="en-US" dirty="0" err="1"/>
              <a:t>iets</a:t>
            </a:r>
            <a:r>
              <a:rPr lang="en-US" dirty="0"/>
              <a:t> </a:t>
            </a:r>
            <a:r>
              <a:rPr lang="en-US" dirty="0" err="1"/>
              <a:t>wat</a:t>
            </a:r>
            <a:r>
              <a:rPr lang="en-US" dirty="0"/>
              <a:t> </a:t>
            </a:r>
            <a:r>
              <a:rPr lang="en-US" dirty="0" err="1"/>
              <a:t>ik</a:t>
            </a:r>
            <a:r>
              <a:rPr lang="en-US" dirty="0"/>
              <a:t> </a:t>
            </a:r>
            <a:r>
              <a:rPr lang="en-US" dirty="0" err="1"/>
              <a:t>niet</a:t>
            </a:r>
            <a:r>
              <a:rPr lang="en-US" dirty="0"/>
              <a:t> </a:t>
            </a:r>
            <a:r>
              <a:rPr lang="en-US" dirty="0" err="1"/>
              <a:t>wil</a:t>
            </a:r>
            <a:r>
              <a:rPr lang="en-US" dirty="0"/>
              <a:t>). </a:t>
            </a:r>
            <a:r>
              <a:rPr lang="en-US" dirty="0" err="1"/>
              <a:t>Dicht</a:t>
            </a:r>
            <a:r>
              <a:rPr lang="en-US" dirty="0"/>
              <a:t> </a:t>
            </a:r>
            <a:r>
              <a:rPr lang="en-US" dirty="0" err="1"/>
              <a:t>bij</a:t>
            </a:r>
            <a:r>
              <a:rPr lang="en-US" dirty="0"/>
              <a:t> </a:t>
            </a:r>
            <a:r>
              <a:rPr lang="en-US" dirty="0" err="1"/>
              <a:t>huis</a:t>
            </a:r>
            <a:r>
              <a:rPr lang="en-US" dirty="0"/>
              <a:t>. </a:t>
            </a:r>
            <a:r>
              <a:rPr lang="en-US" dirty="0" err="1"/>
              <a:t>Besturen</a:t>
            </a:r>
            <a:r>
              <a:rPr lang="en-US" dirty="0"/>
              <a:t> van </a:t>
            </a:r>
            <a:r>
              <a:rPr lang="en-US" dirty="0" err="1"/>
              <a:t>eigen</a:t>
            </a:r>
            <a:r>
              <a:rPr lang="en-US" dirty="0"/>
              <a:t> </a:t>
            </a:r>
            <a:r>
              <a:rPr lang="en-US" dirty="0" err="1"/>
              <a:t>huishouden</a:t>
            </a:r>
            <a:r>
              <a:rPr lang="en-US" dirty="0"/>
              <a:t>. </a:t>
            </a:r>
            <a:endParaRPr lang="nl-NL" dirty="0"/>
          </a:p>
        </p:txBody>
      </p:sp>
      <p:sp>
        <p:nvSpPr>
          <p:cNvPr id="4" name="Slide Number Placeholder 3"/>
          <p:cNvSpPr>
            <a:spLocks noGrp="1"/>
          </p:cNvSpPr>
          <p:nvPr>
            <p:ph type="sldNum" sz="quarter" idx="10"/>
          </p:nvPr>
        </p:nvSpPr>
        <p:spPr/>
        <p:txBody>
          <a:bodyPr/>
          <a:lstStyle/>
          <a:p>
            <a:fld id="{7A8DB645-D264-496F-89EB-F6E45A6D8BCE}" type="slidenum">
              <a:rPr lang="nl-NL" smtClean="0"/>
              <a:t>5</a:t>
            </a:fld>
            <a:endParaRPr lang="nl-NL"/>
          </a:p>
        </p:txBody>
      </p:sp>
    </p:spTree>
    <p:extLst>
      <p:ext uri="{BB962C8B-B14F-4D97-AF65-F5344CB8AC3E}">
        <p14:creationId xmlns:p14="http://schemas.microsoft.com/office/powerpoint/2010/main" val="274757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Rode </a:t>
            </a:r>
            <a:r>
              <a:rPr lang="en-US" dirty="0" err="1"/>
              <a:t>draad</a:t>
            </a:r>
            <a:r>
              <a:rPr lang="en-US" dirty="0"/>
              <a:t>: </a:t>
            </a:r>
            <a:r>
              <a:rPr lang="en-US" dirty="0" err="1"/>
              <a:t>Aansluiten</a:t>
            </a:r>
            <a:r>
              <a:rPr lang="en-US" dirty="0"/>
              <a:t> </a:t>
            </a:r>
            <a:r>
              <a:rPr lang="en-US" dirty="0" err="1"/>
              <a:t>bij</a:t>
            </a:r>
            <a:r>
              <a:rPr lang="en-US" dirty="0"/>
              <a:t> </a:t>
            </a:r>
            <a:r>
              <a:rPr lang="en-US" dirty="0" err="1"/>
              <a:t>eerder</a:t>
            </a:r>
            <a:r>
              <a:rPr lang="en-US" dirty="0"/>
              <a:t> </a:t>
            </a:r>
            <a:r>
              <a:rPr lang="en-US" dirty="0" err="1"/>
              <a:t>geleerde</a:t>
            </a:r>
            <a:r>
              <a:rPr lang="en-US" dirty="0"/>
              <a:t>. Transfer </a:t>
            </a:r>
            <a:br>
              <a:rPr lang="en-US" dirty="0"/>
            </a:br>
            <a:r>
              <a:rPr lang="en-US" dirty="0"/>
              <a:t>2. Maar </a:t>
            </a:r>
            <a:r>
              <a:rPr lang="en-US" dirty="0" err="1"/>
              <a:t>ook</a:t>
            </a:r>
            <a:r>
              <a:rPr lang="en-US" dirty="0"/>
              <a:t> </a:t>
            </a:r>
            <a:r>
              <a:rPr lang="en-US" dirty="0" err="1"/>
              <a:t>aansluiten</a:t>
            </a:r>
            <a:r>
              <a:rPr lang="en-US" dirty="0"/>
              <a:t> </a:t>
            </a:r>
            <a:r>
              <a:rPr lang="en-US" dirty="0" err="1"/>
              <a:t>bij</a:t>
            </a:r>
            <a:r>
              <a:rPr lang="en-US" dirty="0"/>
              <a:t> </a:t>
            </a:r>
            <a:r>
              <a:rPr lang="en-US" dirty="0" err="1"/>
              <a:t>belevingswereld</a:t>
            </a:r>
            <a:r>
              <a:rPr lang="en-US" dirty="0"/>
              <a:t> van </a:t>
            </a:r>
            <a:r>
              <a:rPr lang="en-US" dirty="0" err="1"/>
              <a:t>jongeren</a:t>
            </a:r>
            <a:r>
              <a:rPr lang="en-US" dirty="0"/>
              <a:t>. </a:t>
            </a:r>
          </a:p>
          <a:p>
            <a:br>
              <a:rPr lang="en-US" dirty="0"/>
            </a:br>
            <a:r>
              <a:rPr lang="en-US" dirty="0"/>
              <a:t>Transfer: context-concept </a:t>
            </a:r>
          </a:p>
          <a:p>
            <a:r>
              <a:rPr lang="en-US" dirty="0" err="1"/>
              <a:t>Begincontext</a:t>
            </a:r>
            <a:r>
              <a:rPr lang="en-US" dirty="0"/>
              <a:t>: </a:t>
            </a:r>
            <a:r>
              <a:rPr lang="en-US" dirty="0" err="1"/>
              <a:t>zelf</a:t>
            </a:r>
            <a:r>
              <a:rPr lang="en-US" dirty="0"/>
              <a:t> </a:t>
            </a:r>
            <a:r>
              <a:rPr lang="en-US" dirty="0" err="1"/>
              <a:t>verkeerde</a:t>
            </a:r>
            <a:r>
              <a:rPr lang="en-US" dirty="0"/>
              <a:t> </a:t>
            </a:r>
            <a:r>
              <a:rPr lang="en-US" dirty="0" err="1"/>
              <a:t>keuzes</a:t>
            </a:r>
            <a:r>
              <a:rPr lang="en-US" dirty="0"/>
              <a:t> </a:t>
            </a:r>
            <a:r>
              <a:rPr lang="en-US" dirty="0" err="1"/>
              <a:t>kunnen</a:t>
            </a:r>
            <a:r>
              <a:rPr lang="en-US" dirty="0"/>
              <a:t> </a:t>
            </a:r>
            <a:r>
              <a:rPr lang="en-US" dirty="0" err="1"/>
              <a:t>maken</a:t>
            </a:r>
            <a:r>
              <a:rPr lang="en-US" dirty="0"/>
              <a:t>.</a:t>
            </a:r>
            <a:br>
              <a:rPr lang="en-US" dirty="0"/>
            </a:br>
            <a:r>
              <a:rPr lang="en-US" dirty="0" err="1"/>
              <a:t>Concepten</a:t>
            </a:r>
            <a:r>
              <a:rPr lang="en-US" dirty="0"/>
              <a:t> en </a:t>
            </a:r>
            <a:r>
              <a:rPr lang="en-US" dirty="0" err="1"/>
              <a:t>begrippen</a:t>
            </a:r>
            <a:br>
              <a:rPr lang="en-US" dirty="0"/>
            </a:br>
            <a:r>
              <a:rPr lang="en-US" dirty="0" err="1"/>
              <a:t>Voorbeeldtransfer</a:t>
            </a:r>
            <a:r>
              <a:rPr lang="en-US" dirty="0"/>
              <a:t> </a:t>
            </a:r>
          </a:p>
          <a:p>
            <a:endParaRPr lang="en-US" dirty="0"/>
          </a:p>
          <a:p>
            <a:r>
              <a:rPr lang="en-US" dirty="0"/>
              <a:t>Bergin concrete maar </a:t>
            </a:r>
            <a:r>
              <a:rPr lang="en-US" dirty="0" err="1"/>
              <a:t>dan</a:t>
            </a:r>
            <a:r>
              <a:rPr lang="en-US" dirty="0"/>
              <a:t> </a:t>
            </a:r>
            <a:r>
              <a:rPr lang="en-US" dirty="0" err="1"/>
              <a:t>uitdagen</a:t>
            </a:r>
            <a:r>
              <a:rPr lang="en-US" dirty="0"/>
              <a:t> </a:t>
            </a:r>
            <a:r>
              <a:rPr lang="en-US" dirty="0" err="1"/>
              <a:t>om</a:t>
            </a:r>
            <a:r>
              <a:rPr lang="en-US" dirty="0"/>
              <a:t> steeds </a:t>
            </a:r>
            <a:r>
              <a:rPr lang="en-US" dirty="0" err="1"/>
              <a:t>verder</a:t>
            </a:r>
            <a:r>
              <a:rPr lang="en-US" dirty="0"/>
              <a:t> van </a:t>
            </a:r>
            <a:r>
              <a:rPr lang="en-US" dirty="0" err="1"/>
              <a:t>huis</a:t>
            </a:r>
            <a:r>
              <a:rPr lang="en-US" dirty="0"/>
              <a:t> </a:t>
            </a:r>
            <a:r>
              <a:rPr lang="en-US" dirty="0" err="1"/>
              <a:t>te</a:t>
            </a:r>
            <a:r>
              <a:rPr lang="en-US" dirty="0"/>
              <a:t> </a:t>
            </a:r>
            <a:r>
              <a:rPr lang="en-US" dirty="0" err="1"/>
              <a:t>gaan</a:t>
            </a:r>
            <a:r>
              <a:rPr lang="en-US" dirty="0"/>
              <a:t>:</a:t>
            </a:r>
            <a:br>
              <a:rPr lang="en-US" dirty="0"/>
            </a:br>
            <a:r>
              <a:rPr lang="en-US" dirty="0"/>
              <a:t>2. </a:t>
            </a:r>
            <a:r>
              <a:rPr lang="en-US" dirty="0" err="1"/>
              <a:t>bedrijven</a:t>
            </a:r>
            <a:r>
              <a:rPr lang="en-US" dirty="0"/>
              <a:t> en </a:t>
            </a:r>
            <a:r>
              <a:rPr lang="en-US" dirty="0" err="1"/>
              <a:t>organisaties</a:t>
            </a:r>
            <a:br>
              <a:rPr lang="en-US" dirty="0"/>
            </a:br>
            <a:r>
              <a:rPr lang="en-US" dirty="0"/>
              <a:t>3. de </a:t>
            </a:r>
            <a:r>
              <a:rPr lang="en-US" dirty="0" err="1"/>
              <a:t>economie</a:t>
            </a:r>
            <a:r>
              <a:rPr lang="en-US" dirty="0"/>
              <a:t> </a:t>
            </a:r>
            <a:r>
              <a:rPr lang="en-US" dirty="0" err="1"/>
              <a:t>als</a:t>
            </a:r>
            <a:r>
              <a:rPr lang="en-US" dirty="0"/>
              <a:t> </a:t>
            </a:r>
            <a:r>
              <a:rPr lang="en-US" dirty="0" err="1"/>
              <a:t>geheel</a:t>
            </a:r>
            <a:br>
              <a:rPr lang="en-US" dirty="0"/>
            </a:br>
            <a:br>
              <a:rPr lang="en-US" dirty="0"/>
            </a:br>
            <a:endParaRPr lang="en-US" dirty="0"/>
          </a:p>
          <a:p>
            <a:endParaRPr lang="en-US" dirty="0"/>
          </a:p>
          <a:p>
            <a:endParaRPr lang="nl-NL" dirty="0"/>
          </a:p>
        </p:txBody>
      </p:sp>
      <p:sp>
        <p:nvSpPr>
          <p:cNvPr id="4" name="Slide Number Placeholder 3"/>
          <p:cNvSpPr>
            <a:spLocks noGrp="1"/>
          </p:cNvSpPr>
          <p:nvPr>
            <p:ph type="sldNum" sz="quarter" idx="10"/>
          </p:nvPr>
        </p:nvSpPr>
        <p:spPr/>
        <p:txBody>
          <a:bodyPr/>
          <a:lstStyle/>
          <a:p>
            <a:fld id="{7A8DB645-D264-496F-89EB-F6E45A6D8BCE}" type="slidenum">
              <a:rPr lang="nl-NL" smtClean="0"/>
              <a:t>6</a:t>
            </a:fld>
            <a:endParaRPr lang="nl-NL"/>
          </a:p>
        </p:txBody>
      </p:sp>
    </p:spTree>
    <p:extLst>
      <p:ext uri="{BB962C8B-B14F-4D97-AF65-F5344CB8AC3E}">
        <p14:creationId xmlns:p14="http://schemas.microsoft.com/office/powerpoint/2010/main" val="240986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a:buAutoNum type="arabicPeriod"/>
            </a:pPr>
            <a:r>
              <a:rPr lang="en-US" dirty="0"/>
              <a:t>Begin </a:t>
            </a:r>
            <a:r>
              <a:rPr lang="en-US" dirty="0" err="1"/>
              <a:t>vanuit</a:t>
            </a:r>
            <a:r>
              <a:rPr lang="en-US" dirty="0"/>
              <a:t> </a:t>
            </a:r>
            <a:r>
              <a:rPr lang="en-US" dirty="0" err="1"/>
              <a:t>concepten</a:t>
            </a:r>
            <a:r>
              <a:rPr lang="en-US" dirty="0"/>
              <a:t>. </a:t>
            </a:r>
            <a:r>
              <a:rPr lang="en-US" dirty="0" err="1"/>
              <a:t>Samenhang</a:t>
            </a:r>
            <a:r>
              <a:rPr lang="en-US" dirty="0"/>
              <a:t> (rode </a:t>
            </a:r>
            <a:r>
              <a:rPr lang="en-US" dirty="0" err="1"/>
              <a:t>draad</a:t>
            </a:r>
            <a:r>
              <a:rPr lang="en-US" dirty="0"/>
              <a:t>) . </a:t>
            </a:r>
            <a:br>
              <a:rPr lang="en-US" dirty="0"/>
            </a:br>
            <a:r>
              <a:rPr lang="en-US" dirty="0"/>
              <a:t>(a) </a:t>
            </a:r>
            <a:r>
              <a:rPr lang="en-US" dirty="0" err="1"/>
              <a:t>Wat</a:t>
            </a:r>
            <a:r>
              <a:rPr lang="en-US" dirty="0"/>
              <a:t> </a:t>
            </a:r>
            <a:r>
              <a:rPr lang="en-US" dirty="0" err="1"/>
              <a:t>dicht</a:t>
            </a:r>
            <a:r>
              <a:rPr lang="en-US" dirty="0"/>
              <a:t> </a:t>
            </a:r>
            <a:r>
              <a:rPr lang="en-US" dirty="0" err="1"/>
              <a:t>bij</a:t>
            </a:r>
            <a:r>
              <a:rPr lang="en-US" dirty="0"/>
              <a:t> is </a:t>
            </a:r>
            <a:r>
              <a:rPr lang="en-US" dirty="0" err="1"/>
              <a:t>zien</a:t>
            </a:r>
            <a:r>
              <a:rPr lang="en-US" dirty="0"/>
              <a:t> </a:t>
            </a:r>
            <a:r>
              <a:rPr lang="en-US" dirty="0" err="1"/>
              <a:t>ze</a:t>
            </a:r>
            <a:r>
              <a:rPr lang="en-US" dirty="0"/>
              <a:t> </a:t>
            </a:r>
            <a:r>
              <a:rPr lang="en-US" dirty="0" err="1"/>
              <a:t>beter</a:t>
            </a:r>
            <a:r>
              <a:rPr lang="en-US" dirty="0"/>
              <a:t> </a:t>
            </a:r>
            <a:r>
              <a:rPr lang="en-US" dirty="0" err="1"/>
              <a:t>dan</a:t>
            </a:r>
            <a:r>
              <a:rPr lang="en-US" dirty="0"/>
              <a:t> </a:t>
            </a:r>
            <a:r>
              <a:rPr lang="en-US" dirty="0" err="1"/>
              <a:t>wat</a:t>
            </a:r>
            <a:r>
              <a:rPr lang="en-US" dirty="0"/>
              <a:t> </a:t>
            </a:r>
            <a:r>
              <a:rPr lang="en-US" dirty="0" err="1"/>
              <a:t>veraf</a:t>
            </a:r>
            <a:r>
              <a:rPr lang="en-US" dirty="0"/>
              <a:t>. </a:t>
            </a:r>
            <a:r>
              <a:rPr lang="en-US" dirty="0" err="1"/>
              <a:t>Beschikbaarheidsfout</a:t>
            </a:r>
            <a:br>
              <a:rPr lang="en-US" dirty="0"/>
            </a:br>
            <a:r>
              <a:rPr lang="en-US" dirty="0"/>
              <a:t>(b) </a:t>
            </a:r>
            <a:r>
              <a:rPr lang="en-US" dirty="0" err="1"/>
              <a:t>exogene</a:t>
            </a:r>
            <a:r>
              <a:rPr lang="en-US" dirty="0"/>
              <a:t> </a:t>
            </a:r>
            <a:r>
              <a:rPr lang="en-US" dirty="0" err="1"/>
              <a:t>factoren</a:t>
            </a:r>
            <a:r>
              <a:rPr lang="en-US" dirty="0"/>
              <a:t>. </a:t>
            </a:r>
            <a:r>
              <a:rPr lang="en-US" dirty="0" err="1"/>
              <a:t>Projectiefout</a:t>
            </a:r>
            <a:r>
              <a:rPr lang="en-US" dirty="0"/>
              <a:t> </a:t>
            </a:r>
            <a:br>
              <a:rPr lang="en-US" dirty="0"/>
            </a:br>
            <a:br>
              <a:rPr lang="en-US" dirty="0"/>
            </a:br>
            <a:r>
              <a:rPr lang="en-US" dirty="0" err="1"/>
              <a:t>Wij</a:t>
            </a:r>
            <a:r>
              <a:rPr lang="en-US" dirty="0"/>
              <a:t> </a:t>
            </a:r>
            <a:r>
              <a:rPr lang="en-US" dirty="0" err="1"/>
              <a:t>als</a:t>
            </a:r>
            <a:r>
              <a:rPr lang="en-US" dirty="0"/>
              <a:t> </a:t>
            </a:r>
            <a:r>
              <a:rPr lang="en-US" dirty="0" err="1"/>
              <a:t>economie</a:t>
            </a:r>
            <a:r>
              <a:rPr lang="en-US" dirty="0"/>
              <a:t> </a:t>
            </a:r>
            <a:r>
              <a:rPr lang="en-US" dirty="0" err="1"/>
              <a:t>leraren</a:t>
            </a:r>
            <a:r>
              <a:rPr lang="en-US" dirty="0"/>
              <a:t> VERDER </a:t>
            </a:r>
            <a:r>
              <a:rPr lang="en-US" dirty="0" err="1"/>
              <a:t>kijken</a:t>
            </a:r>
            <a:r>
              <a:rPr lang="en-US" dirty="0"/>
              <a:t>. Meer </a:t>
            </a:r>
            <a:r>
              <a:rPr lang="en-US" dirty="0" err="1"/>
              <a:t>relaties</a:t>
            </a:r>
            <a:r>
              <a:rPr lang="en-US" dirty="0"/>
              <a:t>  </a:t>
            </a:r>
            <a:r>
              <a:rPr lang="en-US" dirty="0" err="1"/>
              <a:t>Economie</a:t>
            </a:r>
            <a:r>
              <a:rPr lang="en-US" dirty="0"/>
              <a:t>=</a:t>
            </a:r>
            <a:r>
              <a:rPr lang="en-US" dirty="0" err="1"/>
              <a:t>relaties</a:t>
            </a:r>
            <a:endParaRPr lang="en-US" dirty="0"/>
          </a:p>
          <a:p>
            <a:pPr marL="231160" indent="-231160">
              <a:buAutoNum type="arabicPeriod"/>
            </a:pPr>
            <a:endParaRPr lang="en-US" dirty="0"/>
          </a:p>
          <a:p>
            <a:pPr marL="231160" indent="-231160">
              <a:buAutoNum type="arabicPeriod"/>
            </a:pPr>
            <a:r>
              <a:rPr lang="en-US" dirty="0" err="1"/>
              <a:t>Sommige</a:t>
            </a:r>
            <a:r>
              <a:rPr lang="en-US" dirty="0"/>
              <a:t> </a:t>
            </a:r>
            <a:r>
              <a:rPr lang="en-US" dirty="0" err="1"/>
              <a:t>Teulingsdomeinen</a:t>
            </a:r>
            <a:r>
              <a:rPr lang="en-US" dirty="0"/>
              <a:t> </a:t>
            </a:r>
            <a:r>
              <a:rPr lang="en-US" dirty="0" err="1"/>
              <a:t>zijn</a:t>
            </a:r>
            <a:r>
              <a:rPr lang="en-US" dirty="0"/>
              <a:t> </a:t>
            </a:r>
            <a:r>
              <a:rPr lang="en-US" dirty="0" err="1"/>
              <a:t>contexten</a:t>
            </a:r>
            <a:r>
              <a:rPr lang="en-US" dirty="0"/>
              <a:t>: </a:t>
            </a:r>
            <a:r>
              <a:rPr lang="en-US" dirty="0" err="1"/>
              <a:t>Tijd</a:t>
            </a:r>
            <a:r>
              <a:rPr lang="en-US" dirty="0"/>
              <a:t>, </a:t>
            </a:r>
            <a:r>
              <a:rPr lang="en-US" dirty="0" err="1"/>
              <a:t>risico</a:t>
            </a:r>
            <a:r>
              <a:rPr lang="en-US" dirty="0"/>
              <a:t> en macro </a:t>
            </a:r>
            <a:br>
              <a:rPr lang="en-US" dirty="0"/>
            </a:br>
            <a:r>
              <a:rPr lang="en-US" dirty="0"/>
              <a:t>a. </a:t>
            </a:r>
            <a:r>
              <a:rPr lang="en-US" dirty="0" err="1"/>
              <a:t>Tijd</a:t>
            </a:r>
            <a:r>
              <a:rPr lang="en-US" dirty="0"/>
              <a:t>: NU! </a:t>
            </a:r>
            <a:r>
              <a:rPr lang="en-US" dirty="0" err="1"/>
              <a:t>Opbrengsten</a:t>
            </a:r>
            <a:r>
              <a:rPr lang="en-US" dirty="0"/>
              <a:t> nu (</a:t>
            </a:r>
            <a:r>
              <a:rPr lang="en-US" dirty="0" err="1"/>
              <a:t>zonde</a:t>
            </a:r>
            <a:r>
              <a:rPr lang="en-US" dirty="0"/>
              <a:t>) en </a:t>
            </a:r>
            <a:r>
              <a:rPr lang="en-US" dirty="0" err="1"/>
              <a:t>kosten</a:t>
            </a:r>
            <a:r>
              <a:rPr lang="en-US" dirty="0"/>
              <a:t> nu (</a:t>
            </a:r>
            <a:r>
              <a:rPr lang="en-US" dirty="0" err="1"/>
              <a:t>deugd</a:t>
            </a:r>
            <a:r>
              <a:rPr lang="en-US" dirty="0"/>
              <a:t>)  </a:t>
            </a:r>
            <a:br>
              <a:rPr lang="en-US" dirty="0"/>
            </a:br>
            <a:r>
              <a:rPr lang="en-US" dirty="0"/>
              <a:t>b. </a:t>
            </a:r>
            <a:r>
              <a:rPr lang="en-US" dirty="0" err="1"/>
              <a:t>Risico</a:t>
            </a:r>
            <a:r>
              <a:rPr lang="en-US" dirty="0"/>
              <a:t>: we </a:t>
            </a:r>
            <a:r>
              <a:rPr lang="en-US" dirty="0" err="1"/>
              <a:t>onderschatten</a:t>
            </a:r>
            <a:r>
              <a:rPr lang="en-US" dirty="0"/>
              <a:t> </a:t>
            </a:r>
            <a:r>
              <a:rPr lang="en-US" dirty="0" err="1"/>
              <a:t>risico</a:t>
            </a:r>
            <a:r>
              <a:rPr lang="en-US" dirty="0"/>
              <a:t>;  maar </a:t>
            </a:r>
            <a:r>
              <a:rPr lang="en-US" dirty="0" err="1"/>
              <a:t>ook</a:t>
            </a:r>
            <a:r>
              <a:rPr lang="en-US" dirty="0"/>
              <a:t> </a:t>
            </a:r>
            <a:r>
              <a:rPr lang="en-US" dirty="0" err="1"/>
              <a:t>weerbaarheid</a:t>
            </a:r>
            <a:r>
              <a:rPr lang="en-US" dirty="0"/>
              <a:t> </a:t>
            </a:r>
            <a:br>
              <a:rPr lang="en-US" dirty="0"/>
            </a:br>
            <a:r>
              <a:rPr lang="en-US" dirty="0"/>
              <a:t>c. Macro: </a:t>
            </a:r>
            <a:r>
              <a:rPr lang="en-US" dirty="0" err="1"/>
              <a:t>vraag</a:t>
            </a:r>
            <a:r>
              <a:rPr lang="en-US" dirty="0"/>
              <a:t>- en </a:t>
            </a:r>
            <a:r>
              <a:rPr lang="en-US" dirty="0" err="1"/>
              <a:t>aanbodkant</a:t>
            </a:r>
            <a:r>
              <a:rPr lang="en-US" dirty="0"/>
              <a:t> </a:t>
            </a:r>
            <a:br>
              <a:rPr lang="en-US" dirty="0"/>
            </a:br>
            <a:endParaRPr lang="en-US" dirty="0"/>
          </a:p>
          <a:p>
            <a:pPr marL="231160" indent="-231160">
              <a:buAutoNum type="arabicPeriod"/>
            </a:pPr>
            <a:r>
              <a:rPr lang="en-US" dirty="0" err="1"/>
              <a:t>Ook</a:t>
            </a:r>
            <a:r>
              <a:rPr lang="en-US" dirty="0"/>
              <a:t> de </a:t>
            </a:r>
            <a:r>
              <a:rPr lang="en-US" dirty="0" err="1"/>
              <a:t>meer</a:t>
            </a:r>
            <a:r>
              <a:rPr lang="en-US" dirty="0"/>
              <a:t> </a:t>
            </a:r>
            <a:r>
              <a:rPr lang="en-US" dirty="0" err="1"/>
              <a:t>balans</a:t>
            </a:r>
            <a:r>
              <a:rPr lang="en-US" dirty="0"/>
              <a:t>: </a:t>
            </a:r>
            <a:br>
              <a:rPr lang="en-US" dirty="0"/>
            </a:br>
            <a:r>
              <a:rPr lang="en-US" dirty="0" err="1"/>
              <a:t>Transactie</a:t>
            </a:r>
            <a:r>
              <a:rPr lang="en-US" dirty="0"/>
              <a:t> (</a:t>
            </a:r>
            <a:r>
              <a:rPr lang="en-US" dirty="0" err="1"/>
              <a:t>vrijheid</a:t>
            </a:r>
            <a:r>
              <a:rPr lang="en-US" dirty="0"/>
              <a:t>) versus </a:t>
            </a:r>
            <a:r>
              <a:rPr lang="en-US" dirty="0" err="1"/>
              <a:t>relatie</a:t>
            </a:r>
            <a:r>
              <a:rPr lang="en-US" dirty="0"/>
              <a:t> (commitment)    </a:t>
            </a:r>
            <a:br>
              <a:rPr lang="en-US" dirty="0"/>
            </a:br>
            <a:br>
              <a:rPr lang="en-US" dirty="0"/>
            </a:br>
            <a:endParaRPr lang="nl-NL" dirty="0"/>
          </a:p>
        </p:txBody>
      </p:sp>
      <p:sp>
        <p:nvSpPr>
          <p:cNvPr id="4" name="Slide Number Placeholder 3"/>
          <p:cNvSpPr>
            <a:spLocks noGrp="1"/>
          </p:cNvSpPr>
          <p:nvPr>
            <p:ph type="sldNum" sz="quarter" idx="10"/>
          </p:nvPr>
        </p:nvSpPr>
        <p:spPr/>
        <p:txBody>
          <a:bodyPr/>
          <a:lstStyle/>
          <a:p>
            <a:fld id="{7A8DB645-D264-496F-89EB-F6E45A6D8BCE}" type="slidenum">
              <a:rPr lang="nl-NL" smtClean="0"/>
              <a:t>7</a:t>
            </a:fld>
            <a:endParaRPr lang="nl-NL"/>
          </a:p>
        </p:txBody>
      </p:sp>
    </p:spTree>
    <p:extLst>
      <p:ext uri="{BB962C8B-B14F-4D97-AF65-F5344CB8AC3E}">
        <p14:creationId xmlns:p14="http://schemas.microsoft.com/office/powerpoint/2010/main" val="213201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Lans</a:t>
            </a:r>
          </a:p>
          <a:p>
            <a:r>
              <a:rPr lang="en-US" dirty="0" err="1"/>
              <a:t>Problemen</a:t>
            </a:r>
            <a:r>
              <a:rPr lang="en-US" dirty="0"/>
              <a:t> van </a:t>
            </a:r>
            <a:r>
              <a:rPr lang="en-US" dirty="0" err="1"/>
              <a:t>Teulings</a:t>
            </a:r>
            <a:r>
              <a:rPr lang="en-US" dirty="0"/>
              <a:t>: 8 </a:t>
            </a:r>
            <a:r>
              <a:rPr lang="en-US" dirty="0" err="1"/>
              <a:t>domeinen</a:t>
            </a:r>
            <a:r>
              <a:rPr lang="en-US" dirty="0"/>
              <a:t> </a:t>
            </a:r>
            <a:r>
              <a:rPr lang="en-US" dirty="0" err="1"/>
              <a:t>een</a:t>
            </a:r>
            <a:r>
              <a:rPr lang="en-US" dirty="0"/>
              <a:t> mix van  </a:t>
            </a:r>
            <a:br>
              <a:rPr lang="en-US" dirty="0"/>
            </a:br>
            <a:r>
              <a:rPr lang="en-US" dirty="0"/>
              <a:t>1. </a:t>
            </a:r>
            <a:r>
              <a:rPr lang="en-US" dirty="0" err="1"/>
              <a:t>concepten</a:t>
            </a:r>
            <a:r>
              <a:rPr lang="en-US" dirty="0"/>
              <a:t> (</a:t>
            </a:r>
            <a:r>
              <a:rPr lang="en-US" dirty="0" err="1"/>
              <a:t>schaarste</a:t>
            </a:r>
            <a:r>
              <a:rPr lang="en-US" dirty="0"/>
              <a:t>, </a:t>
            </a:r>
            <a:r>
              <a:rPr lang="en-US" dirty="0" err="1"/>
              <a:t>ruil</a:t>
            </a:r>
            <a:r>
              <a:rPr lang="en-US" dirty="0"/>
              <a:t>) = GROEN  </a:t>
            </a:r>
            <a:br>
              <a:rPr lang="en-US" dirty="0"/>
            </a:br>
            <a:r>
              <a:rPr lang="en-US" dirty="0"/>
              <a:t>2. </a:t>
            </a:r>
            <a:r>
              <a:rPr lang="en-US" dirty="0" err="1"/>
              <a:t>bestuursvormen</a:t>
            </a:r>
            <a:r>
              <a:rPr lang="en-US" dirty="0"/>
              <a:t> (</a:t>
            </a:r>
            <a:r>
              <a:rPr lang="en-US" dirty="0" err="1"/>
              <a:t>markt</a:t>
            </a:r>
            <a:r>
              <a:rPr lang="en-US" dirty="0"/>
              <a:t> (</a:t>
            </a:r>
            <a:r>
              <a:rPr lang="en-US" dirty="0" err="1"/>
              <a:t>transactie</a:t>
            </a:r>
            <a:r>
              <a:rPr lang="en-US" dirty="0"/>
              <a:t>) versus </a:t>
            </a:r>
            <a:r>
              <a:rPr lang="en-US" dirty="0" err="1"/>
              <a:t>samenwerken</a:t>
            </a:r>
            <a:r>
              <a:rPr lang="en-US" dirty="0"/>
              <a:t> (</a:t>
            </a:r>
            <a:r>
              <a:rPr lang="en-US" dirty="0" err="1"/>
              <a:t>relatie</a:t>
            </a:r>
            <a:r>
              <a:rPr lang="en-US" dirty="0"/>
              <a:t>))  = BLAUW </a:t>
            </a:r>
            <a:br>
              <a:rPr lang="en-US" dirty="0"/>
            </a:br>
            <a:r>
              <a:rPr lang="en-US" dirty="0"/>
              <a:t>3. </a:t>
            </a:r>
            <a:r>
              <a:rPr lang="en-US" dirty="0" err="1"/>
              <a:t>contexten</a:t>
            </a:r>
            <a:r>
              <a:rPr lang="en-US" dirty="0"/>
              <a:t> (</a:t>
            </a:r>
            <a:r>
              <a:rPr lang="en-US" dirty="0" err="1"/>
              <a:t>tijd</a:t>
            </a:r>
            <a:r>
              <a:rPr lang="en-US" dirty="0"/>
              <a:t>, </a:t>
            </a:r>
            <a:r>
              <a:rPr lang="en-US" dirty="0" err="1"/>
              <a:t>risico</a:t>
            </a:r>
            <a:r>
              <a:rPr lang="en-US" dirty="0"/>
              <a:t>, macro) = ROOD </a:t>
            </a:r>
            <a:br>
              <a:rPr lang="en-US" dirty="0"/>
            </a:br>
            <a:br>
              <a:rPr lang="en-US" dirty="0"/>
            </a:br>
            <a:r>
              <a:rPr lang="en-US" dirty="0" err="1"/>
              <a:t>wij</a:t>
            </a:r>
            <a:r>
              <a:rPr lang="en-US" dirty="0"/>
              <a:t> </a:t>
            </a:r>
            <a:r>
              <a:rPr lang="en-US" dirty="0" err="1"/>
              <a:t>ontvlechten</a:t>
            </a:r>
            <a:r>
              <a:rPr lang="en-US" dirty="0"/>
              <a:t> </a:t>
            </a:r>
            <a:r>
              <a:rPr lang="en-US" dirty="0" err="1"/>
              <a:t>deze</a:t>
            </a:r>
            <a:r>
              <a:rPr lang="en-US" dirty="0"/>
              <a:t> 3 </a:t>
            </a:r>
            <a:r>
              <a:rPr lang="en-US" dirty="0" err="1"/>
              <a:t>zaken</a:t>
            </a:r>
            <a:r>
              <a:rPr lang="en-US" dirty="0"/>
              <a:t>. TRANSFER: Meer met minder</a:t>
            </a:r>
          </a:p>
          <a:p>
            <a:endParaRPr lang="en-US" dirty="0"/>
          </a:p>
          <a:p>
            <a:r>
              <a:rPr lang="en-US" dirty="0"/>
              <a:t>Nu </a:t>
            </a:r>
            <a:r>
              <a:rPr lang="en-US" dirty="0" err="1"/>
              <a:t>vanuit</a:t>
            </a:r>
            <a:r>
              <a:rPr lang="en-US" dirty="0"/>
              <a:t> </a:t>
            </a:r>
            <a:r>
              <a:rPr lang="en-US" dirty="0" err="1"/>
              <a:t>perspectief</a:t>
            </a:r>
            <a:r>
              <a:rPr lang="en-US" dirty="0"/>
              <a:t> van </a:t>
            </a:r>
            <a:r>
              <a:rPr lang="en-US" dirty="0" err="1"/>
              <a:t>Teulings</a:t>
            </a:r>
            <a:r>
              <a:rPr lang="en-US" dirty="0"/>
              <a:t>  </a:t>
            </a:r>
            <a:br>
              <a:rPr lang="en-US" dirty="0"/>
            </a:br>
            <a:r>
              <a:rPr lang="en-US" dirty="0"/>
              <a:t>3 KLEUREN: </a:t>
            </a:r>
            <a:br>
              <a:rPr lang="en-US" dirty="0"/>
            </a:br>
            <a:r>
              <a:rPr lang="en-US" dirty="0"/>
              <a:t>1. </a:t>
            </a:r>
            <a:r>
              <a:rPr lang="en-US" dirty="0" err="1"/>
              <a:t>groen</a:t>
            </a:r>
            <a:r>
              <a:rPr lang="en-US" dirty="0"/>
              <a:t>: B en C : </a:t>
            </a:r>
            <a:r>
              <a:rPr lang="en-US" dirty="0" err="1"/>
              <a:t>kiezen</a:t>
            </a:r>
            <a:r>
              <a:rPr lang="en-US" dirty="0"/>
              <a:t> en </a:t>
            </a:r>
            <a:r>
              <a:rPr lang="en-US" dirty="0" err="1"/>
              <a:t>samenwerken</a:t>
            </a:r>
            <a:br>
              <a:rPr lang="en-US" dirty="0"/>
            </a:br>
            <a:r>
              <a:rPr lang="en-US" dirty="0"/>
              <a:t>2. </a:t>
            </a:r>
            <a:r>
              <a:rPr lang="en-US" dirty="0" err="1"/>
              <a:t>blauw</a:t>
            </a:r>
            <a:r>
              <a:rPr lang="en-US" dirty="0"/>
              <a:t> : D en F  </a:t>
            </a:r>
            <a:br>
              <a:rPr lang="en-US" dirty="0"/>
            </a:br>
            <a:r>
              <a:rPr lang="en-US" dirty="0"/>
              <a:t>3. rood: E, G, H en I </a:t>
            </a:r>
            <a:br>
              <a:rPr lang="en-US" dirty="0"/>
            </a:br>
            <a:endParaRPr lang="en-US" dirty="0"/>
          </a:p>
        </p:txBody>
      </p:sp>
      <p:sp>
        <p:nvSpPr>
          <p:cNvPr id="4" name="Slide Number Placeholder 3"/>
          <p:cNvSpPr>
            <a:spLocks noGrp="1"/>
          </p:cNvSpPr>
          <p:nvPr>
            <p:ph type="sldNum" sz="quarter" idx="10"/>
          </p:nvPr>
        </p:nvSpPr>
        <p:spPr/>
        <p:txBody>
          <a:bodyPr/>
          <a:lstStyle/>
          <a:p>
            <a:pPr defTabSz="924641">
              <a:defRPr/>
            </a:pPr>
            <a:fld id="{61727BBF-16E4-4110-AC5C-CCD46A3BAE73}" type="slidenum">
              <a:rPr lang="en-US">
                <a:solidFill>
                  <a:prstClr val="black"/>
                </a:solidFill>
                <a:latin typeface="Calibri" panose="020F0502020204030204"/>
              </a:rPr>
              <a:pPr defTabSz="924641">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43947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641">
              <a:defRPr/>
            </a:pPr>
            <a:r>
              <a:rPr lang="nl-NL" dirty="0"/>
              <a:t>Tim</a:t>
            </a:r>
          </a:p>
          <a:p>
            <a:pPr defTabSz="924641">
              <a:defRPr/>
            </a:pPr>
            <a:r>
              <a:rPr lang="nl-NL" dirty="0"/>
              <a:t>In het katern economie en ethiek wordt de vooronderstelling losgelaten</a:t>
            </a:r>
            <a:r>
              <a:rPr lang="nl-NL" baseline="0" dirty="0"/>
              <a:t> dat economische actoren louter keuzes maken op basis van hun eigen belang, en ongevoelig zijn voor de opbrengsten daarvan voor anderen. Eventueel refereren aan </a:t>
            </a:r>
            <a:r>
              <a:rPr lang="nl-NL" dirty="0" err="1"/>
              <a:t>Kahnemans</a:t>
            </a:r>
            <a:r>
              <a:rPr lang="nl-NL" dirty="0"/>
              <a:t> Systeem 1 en Systeem 2. </a:t>
            </a:r>
            <a:endParaRPr lang="nl-NL" sz="2000" dirty="0"/>
          </a:p>
          <a:p>
            <a:endParaRPr lang="nl-NL" dirty="0"/>
          </a:p>
        </p:txBody>
      </p:sp>
      <p:sp>
        <p:nvSpPr>
          <p:cNvPr id="4" name="Tijdelijke aanduiding voor dianummer 3"/>
          <p:cNvSpPr>
            <a:spLocks noGrp="1"/>
          </p:cNvSpPr>
          <p:nvPr>
            <p:ph type="sldNum" sz="quarter" idx="10"/>
          </p:nvPr>
        </p:nvSpPr>
        <p:spPr/>
        <p:txBody>
          <a:bodyPr/>
          <a:lstStyle/>
          <a:p>
            <a:pPr defTabSz="924641">
              <a:defRPr/>
            </a:pPr>
            <a:fld id="{D6C03754-3E17-4D45-B597-801EED6B1F66}" type="slidenum">
              <a:rPr lang="nl-NL">
                <a:solidFill>
                  <a:prstClr val="black"/>
                </a:solidFill>
                <a:latin typeface="Calibri" panose="020F0502020204030204"/>
              </a:rPr>
              <a:pPr defTabSz="924641">
                <a:defRPr/>
              </a:pPr>
              <a:t>9</a:t>
            </a:fld>
            <a:endParaRPr lang="nl-NL">
              <a:solidFill>
                <a:prstClr val="black"/>
              </a:solidFill>
              <a:latin typeface="Calibri" panose="020F0502020204030204"/>
            </a:endParaRPr>
          </a:p>
        </p:txBody>
      </p:sp>
    </p:spTree>
    <p:extLst>
      <p:ext uri="{BB962C8B-B14F-4D97-AF65-F5344CB8AC3E}">
        <p14:creationId xmlns:p14="http://schemas.microsoft.com/office/powerpoint/2010/main" val="151208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NL"/>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A246320C-A723-49C6-8599-CE6DAAB29A04}" type="datetime1">
              <a:rPr lang="nl-NL" smtClean="0">
                <a:solidFill>
                  <a:prstClr val="black">
                    <a:tint val="75000"/>
                  </a:prstClr>
                </a:solidFill>
              </a:rPr>
              <a:t>21-3-2019</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1763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3DA270B0-734C-4F03-9074-AAD4D10B0CD6}" type="datetime1">
              <a:rPr lang="nl-NL" smtClean="0">
                <a:solidFill>
                  <a:prstClr val="black">
                    <a:tint val="75000"/>
                  </a:prstClr>
                </a:solidFill>
              </a:rPr>
              <a:t>21-3-2019</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6588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6429B057-C8BE-47AD-B2D5-7DC49CC65649}" type="datetime1">
              <a:rPr lang="nl-NL" smtClean="0">
                <a:solidFill>
                  <a:prstClr val="black">
                    <a:tint val="75000"/>
                  </a:prstClr>
                </a:solidFill>
              </a:rPr>
              <a:t>21-3-2019</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88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133DE89-43FC-465B-A410-2881FC43CB18}" type="datetime1">
              <a:rPr lang="nl-NL" smtClean="0">
                <a:solidFill>
                  <a:prstClr val="black">
                    <a:tint val="75000"/>
                  </a:prstClr>
                </a:solidFill>
              </a:rPr>
              <a:t>21-3-2019</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125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NL"/>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295BB-F3D3-4FFA-89B7-0F264E55E5C7}" type="datetime1">
              <a:rPr lang="nl-NL" smtClean="0">
                <a:solidFill>
                  <a:prstClr val="black">
                    <a:tint val="75000"/>
                  </a:prstClr>
                </a:solidFill>
              </a:rPr>
              <a:t>21-3-2019</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8286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25E17104-629D-4CF4-911E-7CF06114C8CC}" type="datetime1">
              <a:rPr lang="nl-NL" smtClean="0">
                <a:solidFill>
                  <a:prstClr val="black">
                    <a:tint val="75000"/>
                  </a:prstClr>
                </a:solidFill>
              </a:rPr>
              <a:t>21-3-2019</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5440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6ED37F27-5A73-4A08-8F55-25AD10D3FC9E}" type="datetime1">
              <a:rPr lang="nl-NL" smtClean="0">
                <a:solidFill>
                  <a:prstClr val="black">
                    <a:tint val="75000"/>
                  </a:prstClr>
                </a:solidFill>
              </a:rPr>
              <a:t>21-3-2019</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0321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E703E85B-EECE-4D5B-8551-2011AAE3291F}" type="datetime1">
              <a:rPr lang="nl-NL" smtClean="0">
                <a:solidFill>
                  <a:prstClr val="black">
                    <a:tint val="75000"/>
                  </a:prstClr>
                </a:solidFill>
              </a:rPr>
              <a:t>21-3-2019</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9121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BEEA5-F16B-4199-BAD7-F98B7C8DAEF4}" type="datetime1">
              <a:rPr lang="nl-NL" smtClean="0">
                <a:solidFill>
                  <a:prstClr val="black">
                    <a:tint val="75000"/>
                  </a:prstClr>
                </a:solidFill>
              </a:rPr>
              <a:t>21-3-2019</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7503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77B041-BAB7-4BD1-AED6-91BA61403662}" type="datetime1">
              <a:rPr lang="nl-NL" smtClean="0">
                <a:solidFill>
                  <a:prstClr val="black">
                    <a:tint val="75000"/>
                  </a:prstClr>
                </a:solidFill>
              </a:rPr>
              <a:t>21-3-2019</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4802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AF5EF0-106F-4649-A9B7-6F3703FF2E30}" type="datetime1">
              <a:rPr lang="nl-NL" smtClean="0">
                <a:solidFill>
                  <a:prstClr val="black">
                    <a:tint val="75000"/>
                  </a:prstClr>
                </a:solidFill>
              </a:rPr>
              <a:t>21-3-2019</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9972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6CC7EC-7E0C-4F73-BC54-90E7AE16DC6F}" type="datetime1">
              <a:rPr lang="nl-NL" smtClean="0">
                <a:solidFill>
                  <a:prstClr val="black">
                    <a:tint val="75000"/>
                  </a:prstClr>
                </a:solidFill>
              </a:rPr>
              <a:t>21-3-2019</a:t>
            </a:fld>
            <a:endParaRPr lang="nl-NL">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AE9A7C-AC00-4C6D-9660-87B111FB77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59790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onomie-onderwijs.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conomie-onderwijs.n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9151" y="475249"/>
            <a:ext cx="4740812" cy="3064655"/>
          </a:xfrm>
        </p:spPr>
        <p:txBody>
          <a:bodyPr>
            <a:normAutofit fontScale="90000"/>
          </a:bodyPr>
          <a:lstStyle/>
          <a:p>
            <a:r>
              <a:rPr lang="nl-NL" sz="5300" b="1" dirty="0">
                <a:effectLst>
                  <a:outerShdw blurRad="38100" dist="38100" dir="2700000" algn="tl">
                    <a:srgbClr val="000000">
                      <a:alpha val="43137"/>
                    </a:srgbClr>
                  </a:outerShdw>
                </a:effectLst>
              </a:rPr>
              <a:t>Meer met minder</a:t>
            </a:r>
            <a:r>
              <a:rPr lang="nl-NL" dirty="0">
                <a:effectLst>
                  <a:outerShdw blurRad="38100" dist="38100" dir="2700000" algn="tl">
                    <a:srgbClr val="000000">
                      <a:alpha val="43137"/>
                    </a:srgbClr>
                  </a:outerShdw>
                </a:effectLst>
              </a:rPr>
              <a:t> </a:t>
            </a:r>
            <a:br>
              <a:rPr lang="nl-NL" dirty="0"/>
            </a:br>
            <a:br>
              <a:rPr lang="nl-NL" dirty="0"/>
            </a:br>
            <a:r>
              <a:rPr lang="nl-NL" sz="4900" dirty="0">
                <a:effectLst>
                  <a:outerShdw blurRad="38100" dist="38100" dir="2700000" algn="tl">
                    <a:srgbClr val="000000">
                      <a:alpha val="43137"/>
                    </a:srgbClr>
                  </a:outerShdw>
                </a:effectLst>
              </a:rPr>
              <a:t>Innovatief economieonderwijs in de praktijk</a:t>
            </a:r>
          </a:p>
        </p:txBody>
      </p:sp>
      <p:sp>
        <p:nvSpPr>
          <p:cNvPr id="3" name="Ondertitel 2"/>
          <p:cNvSpPr>
            <a:spLocks noGrp="1"/>
          </p:cNvSpPr>
          <p:nvPr>
            <p:ph type="subTitle" idx="1"/>
          </p:nvPr>
        </p:nvSpPr>
        <p:spPr>
          <a:xfrm>
            <a:off x="515619" y="3902044"/>
            <a:ext cx="3906912" cy="2301807"/>
          </a:xfrm>
        </p:spPr>
        <p:txBody>
          <a:bodyPr>
            <a:normAutofit fontScale="92500" lnSpcReduction="20000"/>
          </a:bodyPr>
          <a:lstStyle/>
          <a:p>
            <a:r>
              <a:rPr lang="nl-NL" dirty="0"/>
              <a:t>Stichting Innovatie Economie-Onderwijs (SIEO)</a:t>
            </a:r>
          </a:p>
          <a:p>
            <a:r>
              <a:rPr lang="nl-NL" dirty="0">
                <a:hlinkClick r:id="rId3"/>
              </a:rPr>
              <a:t>www.economie-onderwijs.nl</a:t>
            </a:r>
            <a:endParaRPr lang="nl-NL" dirty="0"/>
          </a:p>
          <a:p>
            <a:endParaRPr lang="nl-NL" dirty="0"/>
          </a:p>
          <a:p>
            <a:endParaRPr lang="nl-NL" dirty="0"/>
          </a:p>
          <a:p>
            <a:r>
              <a:rPr lang="nl-NL" dirty="0"/>
              <a:t>Lans Bovenberg</a:t>
            </a:r>
          </a:p>
          <a:p>
            <a:r>
              <a:rPr lang="nl-NL" dirty="0"/>
              <a:t>Tim Simonse</a:t>
            </a:r>
          </a:p>
          <a:p>
            <a:r>
              <a:rPr lang="nl-NL" dirty="0"/>
              <a:t>Henk Mulder</a:t>
            </a:r>
          </a:p>
        </p:txBody>
      </p:sp>
      <p:pic>
        <p:nvPicPr>
          <p:cNvPr id="5" name="Afbeelding 4">
            <a:extLst>
              <a:ext uri="{FF2B5EF4-FFF2-40B4-BE49-F238E27FC236}">
                <a16:creationId xmlns:a16="http://schemas.microsoft.com/office/drawing/2014/main" id="{E7508EBA-C3B8-435C-A838-BDAA321DC35E}"/>
              </a:ext>
            </a:extLst>
          </p:cNvPr>
          <p:cNvPicPr>
            <a:picLocks noChangeAspect="1"/>
          </p:cNvPicPr>
          <p:nvPr/>
        </p:nvPicPr>
        <p:blipFill>
          <a:blip r:embed="rId4"/>
          <a:stretch>
            <a:fillRect/>
          </a:stretch>
        </p:blipFill>
        <p:spPr>
          <a:xfrm>
            <a:off x="5136204" y="467382"/>
            <a:ext cx="3674323" cy="5999435"/>
          </a:xfrm>
          <a:prstGeom prst="rect">
            <a:avLst/>
          </a:prstGeom>
        </p:spPr>
      </p:pic>
    </p:spTree>
    <p:extLst>
      <p:ext uri="{BB962C8B-B14F-4D97-AF65-F5344CB8AC3E}">
        <p14:creationId xmlns:p14="http://schemas.microsoft.com/office/powerpoint/2010/main" val="3912895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2931" y="297031"/>
            <a:ext cx="7886700" cy="1325563"/>
          </a:xfrm>
        </p:spPr>
        <p:txBody>
          <a:bodyPr>
            <a:normAutofit/>
          </a:bodyPr>
          <a:lstStyle/>
          <a:p>
            <a:r>
              <a:rPr lang="nl-NL" sz="4400" b="1" dirty="0"/>
              <a:t>Interne effecten: grafische analyse</a:t>
            </a:r>
          </a:p>
        </p:txBody>
      </p:sp>
      <p:sp>
        <p:nvSpPr>
          <p:cNvPr id="2" name="Tekstvak 1"/>
          <p:cNvSpPr txBox="1"/>
          <p:nvPr/>
        </p:nvSpPr>
        <p:spPr>
          <a:xfrm>
            <a:off x="5364088" y="1772815"/>
            <a:ext cx="3779912" cy="3816429"/>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Deugdgoederen: welvaartsverlies door onderconsumptie</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Starten vanuit individuele prijzen: P hangt af van Q</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‘Wig’ tussen keuzeprijs (betalingsbereidheid)  en welvaartsprijs</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Interne beslisser benadeelt interne belanghebbende (‘lange termijn ik’)</a:t>
            </a:r>
          </a:p>
          <a:p>
            <a:pPr marL="800100" lvl="1" indent="-342900">
              <a:lnSpc>
                <a:spcPct val="110000"/>
              </a:lnSpc>
              <a:buFont typeface="Courier New" panose="02070309020205020404" pitchFamily="49" charset="0"/>
              <a:buChar char="o"/>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Welvaartsverlies ACB</a:t>
            </a:r>
          </a:p>
        </p:txBody>
      </p:sp>
      <p:pic>
        <p:nvPicPr>
          <p:cNvPr id="4" name="Afbeelding 3"/>
          <p:cNvPicPr>
            <a:picLocks noChangeAspect="1"/>
          </p:cNvPicPr>
          <p:nvPr/>
        </p:nvPicPr>
        <p:blipFill rotWithShape="1">
          <a:blip r:embed="rId3"/>
          <a:srcRect l="3153" r="2412"/>
          <a:stretch/>
        </p:blipFill>
        <p:spPr>
          <a:xfrm>
            <a:off x="138728" y="1772815"/>
            <a:ext cx="5225359" cy="4485644"/>
          </a:xfrm>
          <a:prstGeom prst="rect">
            <a:avLst/>
          </a:prstGeom>
        </p:spPr>
      </p:pic>
    </p:spTree>
    <p:extLst>
      <p:ext uri="{BB962C8B-B14F-4D97-AF65-F5344CB8AC3E}">
        <p14:creationId xmlns:p14="http://schemas.microsoft.com/office/powerpoint/2010/main" val="114141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696"/>
          <a:stretch/>
        </p:blipFill>
        <p:spPr>
          <a:xfrm>
            <a:off x="5945184" y="1009090"/>
            <a:ext cx="3039166" cy="4368440"/>
          </a:xfrm>
          <a:prstGeom prst="rect">
            <a:avLst/>
          </a:prstGeom>
        </p:spPr>
      </p:pic>
      <p:sp>
        <p:nvSpPr>
          <p:cNvPr id="2" name="Titel 1"/>
          <p:cNvSpPr>
            <a:spLocks noGrp="1"/>
          </p:cNvSpPr>
          <p:nvPr>
            <p:ph type="title"/>
          </p:nvPr>
        </p:nvSpPr>
        <p:spPr>
          <a:xfrm>
            <a:off x="628650" y="136140"/>
            <a:ext cx="8447256" cy="1325563"/>
          </a:xfrm>
        </p:spPr>
        <p:txBody>
          <a:bodyPr>
            <a:normAutofit/>
          </a:bodyPr>
          <a:lstStyle/>
          <a:p>
            <a:r>
              <a:rPr lang="nl-NL" sz="4400" b="1" dirty="0"/>
              <a:t>Transfer interne effecten: opruimen</a:t>
            </a:r>
          </a:p>
        </p:txBody>
      </p:sp>
      <p:pic>
        <p:nvPicPr>
          <p:cNvPr id="4" name="Afbeelding 3"/>
          <p:cNvPicPr>
            <a:picLocks noChangeAspect="1"/>
          </p:cNvPicPr>
          <p:nvPr/>
        </p:nvPicPr>
        <p:blipFill>
          <a:blip r:embed="rId4"/>
          <a:stretch>
            <a:fillRect/>
          </a:stretch>
        </p:blipFill>
        <p:spPr>
          <a:xfrm>
            <a:off x="251520" y="1501972"/>
            <a:ext cx="5881144" cy="4722417"/>
          </a:xfrm>
          <a:prstGeom prst="rect">
            <a:avLst/>
          </a:prstGeom>
        </p:spPr>
      </p:pic>
      <p:sp>
        <p:nvSpPr>
          <p:cNvPr id="5" name="Gelijkbenige driehoek 4"/>
          <p:cNvSpPr/>
          <p:nvPr/>
        </p:nvSpPr>
        <p:spPr>
          <a:xfrm rot="5400000">
            <a:off x="971600" y="4365104"/>
            <a:ext cx="1080120" cy="64807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jdelijke aanduiding voor inhoud 6"/>
          <p:cNvSpPr>
            <a:spLocks noGrp="1"/>
          </p:cNvSpPr>
          <p:nvPr>
            <p:ph idx="1"/>
          </p:nvPr>
        </p:nvSpPr>
        <p:spPr>
          <a:xfrm rot="5400000">
            <a:off x="717976" y="3466599"/>
            <a:ext cx="2226081" cy="128678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sp>
        <p:nvSpPr>
          <p:cNvPr id="8" name="Gelijkbenige driehoek 7"/>
          <p:cNvSpPr/>
          <p:nvPr/>
        </p:nvSpPr>
        <p:spPr>
          <a:xfrm rot="5400000">
            <a:off x="1631099" y="3825044"/>
            <a:ext cx="1080120" cy="64807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vak 8"/>
          <p:cNvSpPr txBox="1"/>
          <p:nvPr/>
        </p:nvSpPr>
        <p:spPr>
          <a:xfrm>
            <a:off x="5580935" y="5417799"/>
            <a:ext cx="34949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Transfer naar (macro)context: Waarom is het opruimen van je eigen kamer niet hetzelfde als het opruimen van plastic in de oceaan</a:t>
            </a:r>
            <a:r>
              <a:rPr lang="nl-NL" dirty="0">
                <a:solidFill>
                  <a:prstClr val="black"/>
                </a:solidFill>
                <a:latin typeface="Calibri" panose="020F0502020204030204"/>
              </a:rPr>
              <a: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5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405505" y="1842097"/>
            <a:ext cx="8332990" cy="5015903"/>
          </a:xfrm>
          <a:prstGeom prst="rect">
            <a:avLst/>
          </a:prstGeom>
        </p:spPr>
      </p:pic>
      <p:sp>
        <p:nvSpPr>
          <p:cNvPr id="2" name="Titel 1"/>
          <p:cNvSpPr>
            <a:spLocks noGrp="1"/>
          </p:cNvSpPr>
          <p:nvPr>
            <p:ph type="title"/>
          </p:nvPr>
        </p:nvSpPr>
        <p:spPr>
          <a:xfrm>
            <a:off x="405505" y="-79275"/>
            <a:ext cx="7886700" cy="1325563"/>
          </a:xfrm>
        </p:spPr>
        <p:txBody>
          <a:bodyPr>
            <a:normAutofit/>
          </a:bodyPr>
          <a:lstStyle/>
          <a:p>
            <a:r>
              <a:rPr lang="nl-NL" sz="3600" b="1" dirty="0"/>
              <a:t>Meer balans: modelselectie</a:t>
            </a:r>
          </a:p>
        </p:txBody>
      </p:sp>
      <p:sp>
        <p:nvSpPr>
          <p:cNvPr id="6" name="Rechthoek 5"/>
          <p:cNvSpPr/>
          <p:nvPr/>
        </p:nvSpPr>
        <p:spPr>
          <a:xfrm>
            <a:off x="657833" y="857945"/>
            <a:ext cx="4572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Doel: door middel van bijsturingsmechanismen de interne effecten internaliseren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Overheid (dwang)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Markten (vrijheid)</a:t>
            </a:r>
          </a:p>
        </p:txBody>
      </p:sp>
      <p:sp>
        <p:nvSpPr>
          <p:cNvPr id="8" name="Rechthoek 7"/>
          <p:cNvSpPr/>
          <p:nvPr/>
        </p:nvSpPr>
        <p:spPr>
          <a:xfrm>
            <a:off x="5668219" y="281143"/>
            <a:ext cx="3322604" cy="1631216"/>
          </a:xfrm>
          <a:prstGeom prst="rect">
            <a:avLst/>
          </a:prstGeom>
          <a:ln w="28575">
            <a:solidFill>
              <a:srgbClr val="00B05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B050"/>
                </a:solidFill>
                <a:effectLst/>
                <a:uLnTx/>
                <a:uFillTx/>
                <a:latin typeface="Calibri" panose="020F0502020204030204"/>
                <a:ea typeface="+mn-ea"/>
                <a:cs typeface="+mn-cs"/>
              </a:rPr>
              <a:t>!Nieuw!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Tussenvormen: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Vrijwillige binding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Keuzearchitectuur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nudges</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Sociale normen</a:t>
            </a:r>
          </a:p>
        </p:txBody>
      </p:sp>
    </p:spTree>
    <p:extLst>
      <p:ext uri="{BB962C8B-B14F-4D97-AF65-F5344CB8AC3E}">
        <p14:creationId xmlns:p14="http://schemas.microsoft.com/office/powerpoint/2010/main" val="8941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b="1" dirty="0"/>
              <a:t>Aan de slag</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E9A7C-AC00-4C6D-9660-87B111FB7758}" type="slidenum">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inhoud 5"/>
          <p:cNvSpPr>
            <a:spLocks noGrp="1"/>
          </p:cNvSpPr>
          <p:nvPr>
            <p:ph idx="1"/>
          </p:nvPr>
        </p:nvSpPr>
        <p:spPr>
          <a:xfrm>
            <a:off x="628650" y="1825624"/>
            <a:ext cx="7886700" cy="4800819"/>
          </a:xfrm>
        </p:spPr>
        <p:txBody>
          <a:bodyPr>
            <a:normAutofit/>
          </a:bodyPr>
          <a:lstStyle/>
          <a:p>
            <a:r>
              <a:rPr lang="nl-NL" dirty="0"/>
              <a:t>Vragen en opmerkingen?</a:t>
            </a:r>
          </a:p>
          <a:p>
            <a:pPr marL="0" indent="0">
              <a:buNone/>
            </a:pPr>
            <a:endParaRPr lang="nl-NL" dirty="0"/>
          </a:p>
          <a:p>
            <a:r>
              <a:rPr lang="nl-NL" dirty="0"/>
              <a:t>Aan de slag (1)</a:t>
            </a:r>
          </a:p>
          <a:p>
            <a:pPr lvl="1">
              <a:buFont typeface="Courier New" panose="02070309020205020404" pitchFamily="49" charset="0"/>
              <a:buChar char="o"/>
            </a:pPr>
            <a:r>
              <a:rPr lang="nl-NL" dirty="0"/>
              <a:t>Indruk / beoordeling proefkatern </a:t>
            </a:r>
          </a:p>
          <a:p>
            <a:pPr lvl="1">
              <a:buFont typeface="Courier New" panose="02070309020205020404" pitchFamily="49" charset="0"/>
              <a:buChar char="o"/>
            </a:pPr>
            <a:r>
              <a:rPr lang="nl-NL" dirty="0"/>
              <a:t>Vragenlijst</a:t>
            </a:r>
          </a:p>
          <a:p>
            <a:pPr lvl="1">
              <a:buFont typeface="Courier New" panose="02070309020205020404" pitchFamily="49" charset="0"/>
              <a:buChar char="o"/>
            </a:pPr>
            <a:r>
              <a:rPr lang="nl-NL" dirty="0"/>
              <a:t>Korte plenaire terugkoppeling</a:t>
            </a:r>
          </a:p>
          <a:p>
            <a:endParaRPr lang="nl-NL" dirty="0"/>
          </a:p>
          <a:p>
            <a:r>
              <a:rPr lang="nl-NL" dirty="0"/>
              <a:t>Aan de slag (2)</a:t>
            </a:r>
          </a:p>
          <a:p>
            <a:pPr lvl="1">
              <a:buFont typeface="Courier New" panose="02070309020205020404" pitchFamily="49" charset="0"/>
              <a:buChar char="o"/>
            </a:pPr>
            <a:r>
              <a:rPr lang="nl-NL" dirty="0"/>
              <a:t>In / met uw klas</a:t>
            </a:r>
          </a:p>
          <a:p>
            <a:pPr lvl="2">
              <a:buFont typeface="Wingdings" panose="05000000000000000000" pitchFamily="2" charset="2"/>
              <a:buChar char="§"/>
            </a:pPr>
            <a:r>
              <a:rPr lang="nl-NL" dirty="0"/>
              <a:t>Keuzekatern Gedragseconomie</a:t>
            </a:r>
          </a:p>
          <a:p>
            <a:pPr lvl="2">
              <a:buFont typeface="Wingdings" panose="05000000000000000000" pitchFamily="2" charset="2"/>
              <a:buChar char="§"/>
            </a:pPr>
            <a:r>
              <a:rPr lang="nl-NL" dirty="0"/>
              <a:t>Keuzekatern Geld</a:t>
            </a:r>
          </a:p>
          <a:p>
            <a:pPr lvl="2">
              <a:buFont typeface="Wingdings" panose="05000000000000000000" pitchFamily="2" charset="2"/>
              <a:buChar char="§"/>
            </a:pPr>
            <a:r>
              <a:rPr lang="nl-NL" dirty="0"/>
              <a:t>Keuzekatern Economie en ethiek</a:t>
            </a:r>
          </a:p>
          <a:p>
            <a:pPr marL="685800" lvl="2" indent="0">
              <a:buNone/>
            </a:pPr>
            <a:endParaRPr lang="nl-NL" dirty="0">
              <a:hlinkClick r:id="rId3"/>
            </a:endParaRPr>
          </a:p>
          <a:p>
            <a:pPr marL="685800" lvl="2" indent="0">
              <a:buNone/>
            </a:pPr>
            <a:r>
              <a:rPr lang="nl-NL" dirty="0">
                <a:hlinkClick r:id="rId3"/>
              </a:rPr>
              <a:t>www.economie-onderwijs.nl</a:t>
            </a:r>
            <a:endParaRPr lang="nl-NL" dirty="0"/>
          </a:p>
          <a:p>
            <a:pPr marL="685800" lvl="2" indent="0">
              <a:buNone/>
            </a:pPr>
            <a:endParaRPr lang="nl-NL" dirty="0"/>
          </a:p>
        </p:txBody>
      </p:sp>
      <p:pic>
        <p:nvPicPr>
          <p:cNvPr id="3" name="Afbeelding 2">
            <a:extLst>
              <a:ext uri="{FF2B5EF4-FFF2-40B4-BE49-F238E27FC236}">
                <a16:creationId xmlns:a16="http://schemas.microsoft.com/office/drawing/2014/main" id="{2D0232CF-FEC3-4A08-B6D9-5ABA17B7FD7E}"/>
              </a:ext>
            </a:extLst>
          </p:cNvPr>
          <p:cNvPicPr>
            <a:picLocks noChangeAspect="1"/>
          </p:cNvPicPr>
          <p:nvPr/>
        </p:nvPicPr>
        <p:blipFill>
          <a:blip r:embed="rId4"/>
          <a:stretch>
            <a:fillRect/>
          </a:stretch>
        </p:blipFill>
        <p:spPr>
          <a:xfrm>
            <a:off x="4888597" y="494301"/>
            <a:ext cx="3626753" cy="5727115"/>
          </a:xfrm>
          <a:prstGeom prst="rect">
            <a:avLst/>
          </a:prstGeom>
        </p:spPr>
      </p:pic>
    </p:spTree>
    <p:extLst>
      <p:ext uri="{BB962C8B-B14F-4D97-AF65-F5344CB8AC3E}">
        <p14:creationId xmlns:p14="http://schemas.microsoft.com/office/powerpoint/2010/main" val="370690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b="1" dirty="0"/>
              <a:t>Programma</a:t>
            </a:r>
          </a:p>
        </p:txBody>
      </p:sp>
      <p:sp>
        <p:nvSpPr>
          <p:cNvPr id="3" name="Tijdelijke aanduiding voor inhoud 2"/>
          <p:cNvSpPr>
            <a:spLocks noGrp="1"/>
          </p:cNvSpPr>
          <p:nvPr>
            <p:ph idx="1"/>
          </p:nvPr>
        </p:nvSpPr>
        <p:spPr>
          <a:xfrm>
            <a:off x="716199" y="2005013"/>
            <a:ext cx="7886700" cy="4351338"/>
          </a:xfrm>
        </p:spPr>
        <p:txBody>
          <a:bodyPr/>
          <a:lstStyle/>
          <a:p>
            <a:r>
              <a:rPr lang="nl-NL" dirty="0"/>
              <a:t>Over SIEO – Henk Mulder</a:t>
            </a:r>
          </a:p>
          <a:p>
            <a:pPr marL="0" indent="0">
              <a:buNone/>
            </a:pPr>
            <a:endParaRPr lang="nl-NL" dirty="0"/>
          </a:p>
          <a:p>
            <a:r>
              <a:rPr lang="nl-NL" dirty="0"/>
              <a:t>Visie: meer met minder in het economieonderwijs – Lans Bovenberg</a:t>
            </a:r>
          </a:p>
          <a:p>
            <a:pPr marL="0" indent="0">
              <a:buNone/>
            </a:pPr>
            <a:r>
              <a:rPr lang="nl-NL" dirty="0"/>
              <a:t> </a:t>
            </a:r>
          </a:p>
          <a:p>
            <a:r>
              <a:rPr lang="nl-NL" dirty="0"/>
              <a:t>In de klas: het keuzekatern Gedragseconomie – Tim Simonse</a:t>
            </a:r>
          </a:p>
          <a:p>
            <a:pPr marL="0" indent="0">
              <a:buNone/>
            </a:pPr>
            <a:endParaRPr lang="nl-NL" dirty="0"/>
          </a:p>
          <a:p>
            <a:r>
              <a:rPr lang="nl-NL" dirty="0"/>
              <a:t>Aan de slag – U!</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E9A7C-AC00-4C6D-9660-87B111FB7758}" type="slidenum">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92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b="1" dirty="0"/>
              <a:t>SIEO</a:t>
            </a:r>
          </a:p>
        </p:txBody>
      </p:sp>
      <p:sp>
        <p:nvSpPr>
          <p:cNvPr id="3" name="Tijdelijke aanduiding voor inhoud 2"/>
          <p:cNvSpPr>
            <a:spLocks noGrp="1"/>
          </p:cNvSpPr>
          <p:nvPr>
            <p:ph idx="1"/>
          </p:nvPr>
        </p:nvSpPr>
        <p:spPr>
          <a:xfrm>
            <a:off x="628650" y="1825625"/>
            <a:ext cx="7886700" cy="4351338"/>
          </a:xfrm>
        </p:spPr>
        <p:txBody>
          <a:bodyPr>
            <a:normAutofit lnSpcReduction="10000"/>
          </a:bodyPr>
          <a:lstStyle/>
          <a:p>
            <a:r>
              <a:rPr lang="nl-NL" dirty="0"/>
              <a:t>Innovatie van het economieonderwijs</a:t>
            </a:r>
          </a:p>
          <a:p>
            <a:r>
              <a:rPr lang="nl-NL" dirty="0"/>
              <a:t>Uitgangspunt: Economie draait om samenwerking gebaseerd op een goede balans tussen belangen</a:t>
            </a:r>
          </a:p>
          <a:p>
            <a:r>
              <a:rPr lang="nl-NL"/>
              <a:t>Economie helpt </a:t>
            </a:r>
            <a:r>
              <a:rPr lang="nl-NL" dirty="0"/>
              <a:t>bij het begrijpen van wederzijds voordeel, bij het analyseren waarom belangen soms niet in balans zijn en bij het zoeken naar een betere balans zodat alle betrokkenen profijt (win-win) hebben van samenwerking.</a:t>
            </a:r>
          </a:p>
          <a:p>
            <a:r>
              <a:rPr lang="nl-NL" dirty="0"/>
              <a:t>Integratie van inzichten uit andere menswetenschappen (psychologie, sociologie, biologie)</a:t>
            </a:r>
          </a:p>
          <a:p>
            <a:r>
              <a:rPr lang="nl-NL" dirty="0"/>
              <a:t>Breder mensbeeld: begrensde rationaliteit en begrensde moraliteit</a:t>
            </a:r>
          </a:p>
          <a:p>
            <a:endParaRPr lang="nl-NL" dirty="0"/>
          </a:p>
          <a:p>
            <a:pPr marL="0" indent="0">
              <a:buNone/>
            </a:pPr>
            <a:r>
              <a:rPr lang="nl-NL" b="1" dirty="0"/>
              <a:t>Doel: </a:t>
            </a:r>
            <a:r>
              <a:rPr lang="nl-NL" dirty="0"/>
              <a:t>dat leerlingen over tien jaar bij het vak economie begrippen als </a:t>
            </a:r>
            <a:r>
              <a:rPr lang="nl-NL" i="1" dirty="0"/>
              <a:t>markt, geld</a:t>
            </a:r>
            <a:r>
              <a:rPr lang="nl-NL" dirty="0"/>
              <a:t> en </a:t>
            </a:r>
            <a:r>
              <a:rPr lang="nl-NL" i="1" dirty="0"/>
              <a:t>eigenbelang</a:t>
            </a:r>
            <a:r>
              <a:rPr lang="nl-NL" dirty="0"/>
              <a:t> verbinden met </a:t>
            </a:r>
            <a:r>
              <a:rPr lang="nl-NL" i="1" dirty="0"/>
              <a:t>samenwerking, vertrouwen</a:t>
            </a:r>
            <a:r>
              <a:rPr lang="nl-NL" dirty="0"/>
              <a:t> en </a:t>
            </a:r>
            <a:r>
              <a:rPr lang="nl-NL" i="1" dirty="0"/>
              <a:t>wederkerigheid</a:t>
            </a:r>
            <a:r>
              <a:rPr lang="nl-NL" dirty="0"/>
              <a:t>.</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E9A7C-AC00-4C6D-9660-87B111FB7758}" type="slidenum">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76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E9A7C-AC00-4C6D-9660-87B111FB7758}" type="slidenum">
              <a:rPr lang="nl-NL" smtClean="0">
                <a:solidFill>
                  <a:prstClr val="black">
                    <a:tint val="75000"/>
                  </a:prstClr>
                </a:solidFill>
              </a:rPr>
              <a:pPr/>
              <a:t>4</a:t>
            </a:fld>
            <a:endParaRPr lang="nl-NL" dirty="0">
              <a:solidFill>
                <a:prstClr val="black">
                  <a:tint val="75000"/>
                </a:prstClr>
              </a:solidFill>
            </a:endParaRPr>
          </a:p>
        </p:txBody>
      </p:sp>
      <p:grpSp>
        <p:nvGrpSpPr>
          <p:cNvPr id="5" name="Group 4"/>
          <p:cNvGrpSpPr/>
          <p:nvPr/>
        </p:nvGrpSpPr>
        <p:grpSpPr>
          <a:xfrm>
            <a:off x="4560589" y="2040439"/>
            <a:ext cx="4265359" cy="3291840"/>
            <a:chOff x="4045894" y="0"/>
            <a:chExt cx="3838340" cy="3263504"/>
          </a:xfrm>
        </p:grpSpPr>
        <p:sp>
          <p:nvSpPr>
            <p:cNvPr id="6" name="Rectangle 5"/>
            <p:cNvSpPr/>
            <p:nvPr/>
          </p:nvSpPr>
          <p:spPr>
            <a:xfrm>
              <a:off x="4094922" y="0"/>
              <a:ext cx="3789312" cy="3263504"/>
            </a:xfrm>
            <a:prstGeom prst="rect">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7" name="Rectangle 6"/>
            <p:cNvSpPr/>
            <p:nvPr/>
          </p:nvSpPr>
          <p:spPr>
            <a:xfrm>
              <a:off x="4045894" y="297972"/>
              <a:ext cx="3789312" cy="1958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4300" tIns="0" rIns="374300" bIns="330200" numCol="1" spcCol="1270" anchor="t" anchorCtr="0">
              <a:noAutofit/>
            </a:bodyPr>
            <a:lstStyle/>
            <a:p>
              <a:pPr algn="ctr" defTabSz="1600200">
                <a:lnSpc>
                  <a:spcPts val="3200"/>
                </a:lnSpc>
                <a:spcBef>
                  <a:spcPct val="0"/>
                </a:spcBef>
                <a:spcAft>
                  <a:spcPct val="35000"/>
                </a:spcAft>
              </a:pPr>
              <a:r>
                <a:rPr lang="en-US" sz="3200" dirty="0" err="1">
                  <a:solidFill>
                    <a:prstClr val="white"/>
                  </a:solidFill>
                </a:rPr>
                <a:t>Bestuurder</a:t>
              </a:r>
              <a:r>
                <a:rPr lang="en-US" sz="3200" dirty="0">
                  <a:solidFill>
                    <a:prstClr val="white"/>
                  </a:solidFill>
                </a:rPr>
                <a:t> en</a:t>
              </a:r>
              <a:br>
                <a:rPr lang="en-US" sz="3200" dirty="0">
                  <a:solidFill>
                    <a:prstClr val="white"/>
                  </a:solidFill>
                </a:rPr>
              </a:br>
              <a:r>
                <a:rPr lang="en-US" sz="3200" dirty="0" err="1">
                  <a:solidFill>
                    <a:prstClr val="white"/>
                  </a:solidFill>
                </a:rPr>
                <a:t>Belanghebbende</a:t>
              </a:r>
              <a:br>
                <a:rPr lang="en-US" sz="3200" dirty="0">
                  <a:solidFill>
                    <a:prstClr val="white"/>
                  </a:solidFill>
                </a:rPr>
              </a:br>
              <a:r>
                <a:rPr lang="en-US" sz="3200" dirty="0">
                  <a:solidFill>
                    <a:prstClr val="white"/>
                  </a:solidFill>
                </a:rPr>
                <a:t>(</a:t>
              </a:r>
              <a:r>
                <a:rPr lang="en-US" sz="3200" dirty="0" err="1">
                  <a:solidFill>
                    <a:prstClr val="white"/>
                  </a:solidFill>
                </a:rPr>
                <a:t>principaal</a:t>
              </a:r>
              <a:r>
                <a:rPr lang="en-US" sz="3200" dirty="0">
                  <a:solidFill>
                    <a:prstClr val="white"/>
                  </a:solidFill>
                </a:rPr>
                <a:t>-agent) </a:t>
              </a:r>
            </a:p>
            <a:p>
              <a:pPr algn="ctr" defTabSz="1600200">
                <a:lnSpc>
                  <a:spcPts val="3200"/>
                </a:lnSpc>
                <a:spcBef>
                  <a:spcPct val="0"/>
                </a:spcBef>
                <a:spcAft>
                  <a:spcPct val="35000"/>
                </a:spcAft>
              </a:pPr>
              <a:br>
                <a:rPr lang="en-US" sz="3200" dirty="0">
                  <a:solidFill>
                    <a:prstClr val="white"/>
                  </a:solidFill>
                </a:rPr>
              </a:br>
              <a:r>
                <a:rPr lang="en-US" sz="3200" dirty="0">
                  <a:solidFill>
                    <a:prstClr val="white"/>
                  </a:solidFill>
                </a:rPr>
                <a:t>Interne </a:t>
              </a:r>
              <a:r>
                <a:rPr lang="en-US" sz="3200" dirty="0" err="1">
                  <a:solidFill>
                    <a:prstClr val="white"/>
                  </a:solidFill>
                </a:rPr>
                <a:t>effecten</a:t>
              </a:r>
              <a:br>
                <a:rPr lang="en-US" sz="3200" dirty="0">
                  <a:solidFill>
                    <a:prstClr val="white"/>
                  </a:solidFill>
                </a:rPr>
              </a:br>
              <a:r>
                <a:rPr lang="en-US" sz="3200" dirty="0">
                  <a:solidFill>
                    <a:prstClr val="white"/>
                  </a:solidFill>
                </a:rPr>
                <a:t>(</a:t>
              </a:r>
              <a:r>
                <a:rPr lang="en-US" sz="3200" dirty="0" err="1">
                  <a:solidFill>
                    <a:prstClr val="white"/>
                  </a:solidFill>
                </a:rPr>
                <a:t>externe</a:t>
              </a:r>
              <a:r>
                <a:rPr lang="en-US" sz="3200" dirty="0">
                  <a:solidFill>
                    <a:prstClr val="white"/>
                  </a:solidFill>
                </a:rPr>
                <a:t> </a:t>
              </a:r>
              <a:r>
                <a:rPr lang="en-US" sz="3200" dirty="0" err="1">
                  <a:solidFill>
                    <a:prstClr val="white"/>
                  </a:solidFill>
                </a:rPr>
                <a:t>effecten</a:t>
              </a:r>
              <a:r>
                <a:rPr lang="en-US" sz="3200" dirty="0">
                  <a:solidFill>
                    <a:prstClr val="white"/>
                  </a:solidFill>
                </a:rPr>
                <a:t>) </a:t>
              </a:r>
            </a:p>
            <a:p>
              <a:pPr algn="ctr" defTabSz="1600200">
                <a:lnSpc>
                  <a:spcPts val="3500"/>
                </a:lnSpc>
                <a:spcBef>
                  <a:spcPct val="0"/>
                </a:spcBef>
                <a:spcAft>
                  <a:spcPct val="35000"/>
                </a:spcAft>
              </a:pPr>
              <a:r>
                <a:rPr lang="en-US" sz="3600" dirty="0">
                  <a:solidFill>
                    <a:prstClr val="white"/>
                  </a:solidFill>
                </a:rPr>
                <a:t> </a:t>
              </a:r>
            </a:p>
          </p:txBody>
        </p:sp>
      </p:grpSp>
      <p:grpSp>
        <p:nvGrpSpPr>
          <p:cNvPr id="8" name="Group 7"/>
          <p:cNvGrpSpPr/>
          <p:nvPr/>
        </p:nvGrpSpPr>
        <p:grpSpPr>
          <a:xfrm>
            <a:off x="19070" y="2040439"/>
            <a:ext cx="4677187" cy="3291840"/>
            <a:chOff x="832952" y="-161034"/>
            <a:chExt cx="9604938" cy="3263504"/>
          </a:xfrm>
        </p:grpSpPr>
        <p:sp>
          <p:nvSpPr>
            <p:cNvPr id="9" name="Rectangle 8"/>
            <p:cNvSpPr/>
            <p:nvPr/>
          </p:nvSpPr>
          <p:spPr>
            <a:xfrm>
              <a:off x="1692071" y="-161034"/>
              <a:ext cx="7886700" cy="3263504"/>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angle 9"/>
            <p:cNvSpPr/>
            <p:nvPr/>
          </p:nvSpPr>
          <p:spPr>
            <a:xfrm>
              <a:off x="832952" y="728153"/>
              <a:ext cx="9604938" cy="1958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9031" tIns="0" rIns="779031" bIns="330200" numCol="1" spcCol="1270" anchor="t" anchorCtr="0">
              <a:noAutofit/>
            </a:bodyPr>
            <a:lstStyle/>
            <a:p>
              <a:pPr algn="ctr" defTabSz="1600200">
                <a:lnSpc>
                  <a:spcPts val="3200"/>
                </a:lnSpc>
                <a:spcBef>
                  <a:spcPct val="0"/>
                </a:spcBef>
                <a:spcAft>
                  <a:spcPct val="35000"/>
                </a:spcAft>
              </a:pPr>
              <a:r>
                <a:rPr lang="en-US" sz="3200" dirty="0" err="1">
                  <a:solidFill>
                    <a:prstClr val="white"/>
                  </a:solidFill>
                </a:rPr>
                <a:t>Wetenschap</a:t>
              </a:r>
              <a:br>
                <a:rPr lang="en-US" sz="3200" dirty="0">
                  <a:solidFill>
                    <a:prstClr val="white"/>
                  </a:solidFill>
                </a:rPr>
              </a:br>
              <a:r>
                <a:rPr lang="en-US" sz="3200" dirty="0">
                  <a:solidFill>
                    <a:prstClr val="white"/>
                  </a:solidFill>
                </a:rPr>
                <a:t> </a:t>
              </a:r>
              <a:r>
                <a:rPr lang="en-US" sz="3200" dirty="0" err="1">
                  <a:solidFill>
                    <a:prstClr val="white"/>
                  </a:solidFill>
                </a:rPr>
                <a:t>Samenleving</a:t>
              </a:r>
              <a:br>
                <a:rPr lang="en-US" sz="3200" dirty="0">
                  <a:solidFill>
                    <a:prstClr val="white"/>
                  </a:solidFill>
                </a:rPr>
              </a:br>
              <a:r>
                <a:rPr lang="en-US" sz="3200" dirty="0" err="1">
                  <a:solidFill>
                    <a:prstClr val="white"/>
                  </a:solidFill>
                </a:rPr>
                <a:t>Jongeren</a:t>
              </a:r>
              <a:r>
                <a:rPr lang="en-US" sz="3200" dirty="0">
                  <a:solidFill>
                    <a:prstClr val="white"/>
                  </a:solidFill>
                </a:rPr>
                <a:t> </a:t>
              </a:r>
            </a:p>
          </p:txBody>
        </p:sp>
      </p:grpSp>
      <p:sp>
        <p:nvSpPr>
          <p:cNvPr id="12" name="Rectangle 11"/>
          <p:cNvSpPr/>
          <p:nvPr/>
        </p:nvSpPr>
        <p:spPr>
          <a:xfrm>
            <a:off x="2383668" y="944223"/>
            <a:ext cx="4625177" cy="830997"/>
          </a:xfrm>
          <a:prstGeom prst="rect">
            <a:avLst/>
          </a:prstGeom>
        </p:spPr>
        <p:txBody>
          <a:bodyPr wrap="none">
            <a:spAutoFit/>
          </a:bodyPr>
          <a:lstStyle/>
          <a:p>
            <a:r>
              <a:rPr lang="en-US" sz="4800" b="1" dirty="0">
                <a:solidFill>
                  <a:prstClr val="black"/>
                </a:solidFill>
                <a:latin typeface="Calibri Light" panose="020F0302020204030204"/>
              </a:rPr>
              <a:t>Meer met minder </a:t>
            </a:r>
            <a:endParaRPr lang="nl-NL" sz="4800" b="1" dirty="0">
              <a:solidFill>
                <a:prstClr val="black"/>
              </a:solidFill>
              <a:latin typeface="Calibri Light" panose="020F0302020204030204"/>
            </a:endParaRPr>
          </a:p>
        </p:txBody>
      </p:sp>
    </p:spTree>
    <p:extLst>
      <p:ext uri="{BB962C8B-B14F-4D97-AF65-F5344CB8AC3E}">
        <p14:creationId xmlns:p14="http://schemas.microsoft.com/office/powerpoint/2010/main" val="25722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513391094"/>
              </p:ext>
            </p:extLst>
          </p:nvPr>
        </p:nvGraphicFramePr>
        <p:xfrm>
          <a:off x="857794" y="1065296"/>
          <a:ext cx="7605132" cy="5531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txBox="1">
            <a:spLocks/>
          </p:cNvSpPr>
          <p:nvPr/>
        </p:nvSpPr>
        <p:spPr>
          <a:xfrm>
            <a:off x="857794" y="-103280"/>
            <a:ext cx="7886700" cy="99417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err="1"/>
              <a:t>Economische</a:t>
            </a:r>
            <a:r>
              <a:rPr lang="en-US" sz="4800" b="1" dirty="0"/>
              <a:t> </a:t>
            </a:r>
            <a:r>
              <a:rPr lang="en-US" sz="4800" b="1" dirty="0" err="1"/>
              <a:t>bril</a:t>
            </a:r>
            <a:r>
              <a:rPr lang="en-US" sz="4800" b="1" dirty="0"/>
              <a:t>  </a:t>
            </a:r>
            <a:endParaRPr lang="nl-NL" sz="4800" b="1" dirty="0"/>
          </a:p>
        </p:txBody>
      </p:sp>
    </p:spTree>
    <p:extLst>
      <p:ext uri="{BB962C8B-B14F-4D97-AF65-F5344CB8AC3E}">
        <p14:creationId xmlns:p14="http://schemas.microsoft.com/office/powerpoint/2010/main" val="68795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68094"/>
            <a:ext cx="7886700" cy="1325563"/>
          </a:xfrm>
        </p:spPr>
        <p:txBody>
          <a:bodyPr>
            <a:normAutofit/>
          </a:bodyPr>
          <a:lstStyle/>
          <a:p>
            <a:pPr algn="ctr"/>
            <a:r>
              <a:rPr lang="en-US" sz="4800" b="1" dirty="0" err="1"/>
              <a:t>Didactische</a:t>
            </a:r>
            <a:r>
              <a:rPr lang="en-US" sz="4800" b="1" dirty="0"/>
              <a:t> </a:t>
            </a:r>
            <a:r>
              <a:rPr lang="en-US" sz="4800" b="1" dirty="0" err="1"/>
              <a:t>aanpak</a:t>
            </a:r>
            <a:r>
              <a:rPr lang="en-US" sz="4800" b="1" dirty="0"/>
              <a:t> </a:t>
            </a:r>
            <a:endParaRPr lang="nl-NL" sz="4800" b="1" dirty="0"/>
          </a:p>
        </p:txBody>
      </p:sp>
      <p:sp>
        <p:nvSpPr>
          <p:cNvPr id="3" name="Content Placeholder 2"/>
          <p:cNvSpPr>
            <a:spLocks noGrp="1"/>
          </p:cNvSpPr>
          <p:nvPr>
            <p:ph idx="1"/>
          </p:nvPr>
        </p:nvSpPr>
        <p:spPr>
          <a:xfrm>
            <a:off x="826854" y="1543624"/>
            <a:ext cx="5200650" cy="4351338"/>
          </a:xfrm>
        </p:spPr>
        <p:txBody>
          <a:bodyPr/>
          <a:lstStyle/>
          <a:p>
            <a:pPr>
              <a:lnSpc>
                <a:spcPct val="100000"/>
              </a:lnSpc>
            </a:pPr>
            <a:r>
              <a:rPr lang="en-US" sz="2400" dirty="0" err="1"/>
              <a:t>Begincontext</a:t>
            </a:r>
            <a:r>
              <a:rPr lang="en-US" sz="2400" dirty="0"/>
              <a:t> </a:t>
            </a:r>
            <a:r>
              <a:rPr lang="en-US" sz="2400" dirty="0" err="1"/>
              <a:t>dicht</a:t>
            </a:r>
            <a:r>
              <a:rPr lang="en-US" sz="2400" dirty="0"/>
              <a:t> </a:t>
            </a:r>
            <a:r>
              <a:rPr lang="en-US" sz="2400" dirty="0" err="1"/>
              <a:t>bij</a:t>
            </a:r>
            <a:r>
              <a:rPr lang="en-US" sz="2400" dirty="0"/>
              <a:t> </a:t>
            </a:r>
            <a:r>
              <a:rPr lang="en-US" sz="2400" dirty="0" err="1"/>
              <a:t>huis</a:t>
            </a:r>
            <a:r>
              <a:rPr lang="en-US" sz="2400" dirty="0"/>
              <a:t> </a:t>
            </a:r>
          </a:p>
          <a:p>
            <a:pPr>
              <a:lnSpc>
                <a:spcPct val="100000"/>
              </a:lnSpc>
            </a:pPr>
            <a:r>
              <a:rPr lang="en-US" sz="2400" dirty="0" err="1"/>
              <a:t>Concepten</a:t>
            </a:r>
            <a:r>
              <a:rPr lang="en-US" sz="2400" dirty="0"/>
              <a:t> en </a:t>
            </a:r>
            <a:r>
              <a:rPr lang="en-US" sz="2400" dirty="0" err="1"/>
              <a:t>begrippen</a:t>
            </a:r>
            <a:r>
              <a:rPr lang="en-US" sz="2400" dirty="0"/>
              <a:t>: </a:t>
            </a:r>
            <a:r>
              <a:rPr lang="en-US" sz="2400" dirty="0" err="1"/>
              <a:t>vaktaal</a:t>
            </a:r>
            <a:endParaRPr lang="en-US" sz="2400" dirty="0"/>
          </a:p>
          <a:p>
            <a:pPr>
              <a:lnSpc>
                <a:spcPct val="100000"/>
              </a:lnSpc>
            </a:pPr>
            <a:r>
              <a:rPr lang="en-US" sz="2400" dirty="0" err="1"/>
              <a:t>Voorbeeldtransfer</a:t>
            </a:r>
            <a:r>
              <a:rPr lang="en-US" sz="2400" dirty="0"/>
              <a:t> </a:t>
            </a:r>
          </a:p>
          <a:p>
            <a:pPr>
              <a:lnSpc>
                <a:spcPct val="100000"/>
              </a:lnSpc>
            </a:pPr>
            <a:r>
              <a:rPr lang="en-US" sz="2400" dirty="0" err="1"/>
              <a:t>Transferopgaven</a:t>
            </a:r>
            <a:r>
              <a:rPr lang="en-US" sz="2400" dirty="0"/>
              <a:t> </a:t>
            </a:r>
          </a:p>
          <a:p>
            <a:pPr lvl="1">
              <a:lnSpc>
                <a:spcPct val="100000"/>
              </a:lnSpc>
              <a:buFont typeface="Courier New" panose="02070309020205020404" pitchFamily="49" charset="0"/>
              <a:buChar char="o"/>
            </a:pPr>
            <a:r>
              <a:rPr lang="en-US" sz="2000" dirty="0"/>
              <a:t>Micro</a:t>
            </a:r>
          </a:p>
          <a:p>
            <a:pPr lvl="1">
              <a:lnSpc>
                <a:spcPct val="100000"/>
              </a:lnSpc>
              <a:buFont typeface="Courier New" panose="02070309020205020404" pitchFamily="49" charset="0"/>
              <a:buChar char="o"/>
            </a:pPr>
            <a:r>
              <a:rPr lang="en-US" sz="2000" dirty="0" err="1"/>
              <a:t>Meso</a:t>
            </a:r>
            <a:endParaRPr lang="en-US" sz="2000" dirty="0"/>
          </a:p>
          <a:p>
            <a:pPr lvl="1">
              <a:lnSpc>
                <a:spcPct val="100000"/>
              </a:lnSpc>
              <a:buFont typeface="Courier New" panose="02070309020205020404" pitchFamily="49" charset="0"/>
              <a:buChar char="o"/>
            </a:pPr>
            <a:r>
              <a:rPr lang="en-US" sz="2000" dirty="0"/>
              <a:t>Macro    </a:t>
            </a:r>
            <a:endParaRPr lang="nl-NL" sz="2000" dirty="0"/>
          </a:p>
        </p:txBody>
      </p:sp>
      <p:sp>
        <p:nvSpPr>
          <p:cNvPr id="4" name="Slide Number Placeholder 3"/>
          <p:cNvSpPr>
            <a:spLocks noGrp="1"/>
          </p:cNvSpPr>
          <p:nvPr>
            <p:ph type="sldNum" sz="quarter" idx="12"/>
          </p:nvPr>
        </p:nvSpPr>
        <p:spPr/>
        <p:txBody>
          <a:bodyPr/>
          <a:lstStyle/>
          <a:p>
            <a:fld id="{43AE9A7C-AC00-4C6D-9660-87B111FB7758}" type="slidenum">
              <a:rPr lang="nl-NL" smtClean="0">
                <a:solidFill>
                  <a:prstClr val="black">
                    <a:tint val="75000"/>
                  </a:prstClr>
                </a:solidFill>
              </a:rPr>
              <a:pPr/>
              <a:t>6</a:t>
            </a:fld>
            <a:endParaRPr lang="nl-NL">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327" y="3087721"/>
            <a:ext cx="5499372" cy="3093396"/>
          </a:xfrm>
          <a:prstGeom prst="rect">
            <a:avLst/>
          </a:prstGeom>
        </p:spPr>
      </p:pic>
    </p:spTree>
    <p:extLst>
      <p:ext uri="{BB962C8B-B14F-4D97-AF65-F5344CB8AC3E}">
        <p14:creationId xmlns:p14="http://schemas.microsoft.com/office/powerpoint/2010/main" val="83401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86" y="34386"/>
            <a:ext cx="9517299" cy="1074568"/>
          </a:xfrm>
        </p:spPr>
        <p:txBody>
          <a:bodyPr>
            <a:noAutofit/>
          </a:bodyPr>
          <a:lstStyle/>
          <a:p>
            <a:r>
              <a:rPr lang="en-US" sz="4400" b="1" dirty="0" err="1"/>
              <a:t>Inhoud</a:t>
            </a:r>
            <a:r>
              <a:rPr lang="en-US" sz="4400" b="1" dirty="0"/>
              <a:t> </a:t>
            </a:r>
            <a:r>
              <a:rPr lang="en-US" sz="4400" b="1" dirty="0" err="1"/>
              <a:t>keuzekatern</a:t>
            </a:r>
            <a:r>
              <a:rPr lang="en-US" sz="4400" b="1" dirty="0"/>
              <a:t> </a:t>
            </a:r>
            <a:r>
              <a:rPr lang="en-US" sz="4400" b="1" dirty="0" err="1"/>
              <a:t>Gedragseconomie</a:t>
            </a:r>
            <a:r>
              <a:rPr lang="en-US" sz="4400" b="1" dirty="0"/>
              <a:t> </a:t>
            </a:r>
            <a:endParaRPr lang="nl-NL" sz="4400" b="1" dirty="0"/>
          </a:p>
        </p:txBody>
      </p:sp>
      <p:sp>
        <p:nvSpPr>
          <p:cNvPr id="3" name="Content Placeholder 2"/>
          <p:cNvSpPr>
            <a:spLocks noGrp="1"/>
          </p:cNvSpPr>
          <p:nvPr>
            <p:ph idx="1"/>
          </p:nvPr>
        </p:nvSpPr>
        <p:spPr>
          <a:xfrm>
            <a:off x="4103250" y="982501"/>
            <a:ext cx="5466943" cy="6021414"/>
          </a:xfrm>
        </p:spPr>
        <p:txBody>
          <a:bodyPr>
            <a:normAutofit/>
          </a:bodyPr>
          <a:lstStyle/>
          <a:p>
            <a:pPr>
              <a:lnSpc>
                <a:spcPct val="110000"/>
              </a:lnSpc>
            </a:pPr>
            <a:r>
              <a:rPr lang="en-US" sz="2400" dirty="0" err="1"/>
              <a:t>Algemeen</a:t>
            </a:r>
            <a:endParaRPr lang="en-US" sz="2400" dirty="0"/>
          </a:p>
          <a:p>
            <a:pPr lvl="1">
              <a:lnSpc>
                <a:spcPct val="110000"/>
              </a:lnSpc>
              <a:buFont typeface="Courier New" panose="02070309020205020404" pitchFamily="49" charset="0"/>
              <a:buChar char="o"/>
            </a:pPr>
            <a:r>
              <a:rPr lang="en-US" sz="2000" dirty="0"/>
              <a:t> </a:t>
            </a:r>
            <a:r>
              <a:rPr lang="en-US" sz="2000" dirty="0" err="1"/>
              <a:t>Beschikbaarheidsfout</a:t>
            </a:r>
            <a:r>
              <a:rPr lang="en-US" sz="2000" dirty="0"/>
              <a:t>: </a:t>
            </a:r>
            <a:r>
              <a:rPr lang="en-US" sz="2000" dirty="0" err="1"/>
              <a:t>kortzichtigheid</a:t>
            </a:r>
            <a:r>
              <a:rPr lang="en-US" sz="2000" dirty="0"/>
              <a:t> </a:t>
            </a:r>
          </a:p>
          <a:p>
            <a:pPr lvl="1">
              <a:lnSpc>
                <a:spcPct val="110000"/>
              </a:lnSpc>
              <a:buFont typeface="Courier New" panose="02070309020205020404" pitchFamily="49" charset="0"/>
              <a:buChar char="o"/>
            </a:pPr>
            <a:r>
              <a:rPr lang="en-US" sz="2000" dirty="0"/>
              <a:t> </a:t>
            </a:r>
            <a:r>
              <a:rPr lang="en-US" sz="2000" dirty="0" err="1"/>
              <a:t>Projectiefout</a:t>
            </a:r>
            <a:r>
              <a:rPr lang="en-US" sz="2000" dirty="0"/>
              <a:t>: ceteris paribus  </a:t>
            </a:r>
            <a:br>
              <a:rPr lang="en-US" sz="2000" dirty="0"/>
            </a:br>
            <a:endParaRPr lang="en-US" sz="2000" dirty="0"/>
          </a:p>
          <a:p>
            <a:pPr>
              <a:lnSpc>
                <a:spcPct val="110000"/>
              </a:lnSpc>
            </a:pPr>
            <a:r>
              <a:rPr lang="en-US" sz="2400" dirty="0" err="1"/>
              <a:t>Tijd</a:t>
            </a:r>
            <a:endParaRPr lang="en-US" sz="2800" dirty="0"/>
          </a:p>
          <a:p>
            <a:pPr lvl="1">
              <a:lnSpc>
                <a:spcPct val="110000"/>
              </a:lnSpc>
              <a:buFont typeface="Courier New" panose="02070309020205020404" pitchFamily="49" charset="0"/>
              <a:buChar char="o"/>
            </a:pPr>
            <a:r>
              <a:rPr lang="en-US" sz="2000" dirty="0"/>
              <a:t> </a:t>
            </a:r>
            <a:r>
              <a:rPr lang="en-US" sz="2000" dirty="0" err="1"/>
              <a:t>Kortzichtigheid</a:t>
            </a:r>
            <a:endParaRPr lang="en-US" sz="2000" dirty="0"/>
          </a:p>
          <a:p>
            <a:pPr lvl="2">
              <a:lnSpc>
                <a:spcPct val="110000"/>
              </a:lnSpc>
              <a:buFont typeface="Wingdings" panose="05000000000000000000" pitchFamily="2" charset="2"/>
              <a:buChar char="§"/>
            </a:pPr>
            <a:r>
              <a:rPr lang="en-US" sz="1800" dirty="0" err="1"/>
              <a:t>Deugdgoederen</a:t>
            </a:r>
            <a:r>
              <a:rPr lang="en-US" sz="1800" dirty="0"/>
              <a:t> versus </a:t>
            </a:r>
            <a:r>
              <a:rPr lang="en-US" sz="1800" dirty="0" err="1"/>
              <a:t>zondegoederen</a:t>
            </a:r>
            <a:r>
              <a:rPr lang="en-US" sz="1800" dirty="0"/>
              <a:t>  </a:t>
            </a:r>
          </a:p>
          <a:p>
            <a:pPr>
              <a:lnSpc>
                <a:spcPct val="110000"/>
              </a:lnSpc>
            </a:pPr>
            <a:r>
              <a:rPr lang="en-US" sz="2400" dirty="0" err="1"/>
              <a:t>Risico</a:t>
            </a:r>
            <a:endParaRPr lang="en-US" sz="2400" dirty="0"/>
          </a:p>
          <a:p>
            <a:pPr lvl="1">
              <a:lnSpc>
                <a:spcPct val="110000"/>
              </a:lnSpc>
              <a:buFont typeface="Courier New" panose="02070309020205020404" pitchFamily="49" charset="0"/>
              <a:buChar char="o"/>
            </a:pPr>
            <a:r>
              <a:rPr lang="en-US" sz="2000" dirty="0" err="1"/>
              <a:t>Zelfoverschatting</a:t>
            </a:r>
            <a:endParaRPr lang="en-US" sz="2000" dirty="0"/>
          </a:p>
          <a:p>
            <a:pPr lvl="1">
              <a:lnSpc>
                <a:spcPct val="110000"/>
              </a:lnSpc>
              <a:buFont typeface="Courier New" panose="02070309020205020404" pitchFamily="49" charset="0"/>
              <a:buChar char="o"/>
            </a:pPr>
            <a:r>
              <a:rPr lang="en-US" sz="2000" dirty="0"/>
              <a:t>(</a:t>
            </a:r>
            <a:r>
              <a:rPr lang="en-US" sz="2000" dirty="0" err="1"/>
              <a:t>myopische</a:t>
            </a:r>
            <a:r>
              <a:rPr lang="en-US" sz="2000" dirty="0"/>
              <a:t>) </a:t>
            </a:r>
            <a:r>
              <a:rPr lang="en-US" sz="2000" dirty="0" err="1"/>
              <a:t>verliesaversie</a:t>
            </a:r>
            <a:r>
              <a:rPr lang="en-US" sz="2000" dirty="0"/>
              <a:t>: </a:t>
            </a:r>
            <a:r>
              <a:rPr lang="en-US" sz="2000" dirty="0" err="1"/>
              <a:t>projectiefout</a:t>
            </a:r>
            <a:r>
              <a:rPr lang="en-US" sz="2000" dirty="0"/>
              <a:t>    </a:t>
            </a:r>
            <a:br>
              <a:rPr lang="en-US" dirty="0"/>
            </a:br>
            <a:r>
              <a:rPr lang="en-US" dirty="0"/>
              <a:t>  </a:t>
            </a:r>
          </a:p>
          <a:p>
            <a:pPr>
              <a:lnSpc>
                <a:spcPct val="110000"/>
              </a:lnSpc>
            </a:pPr>
            <a:r>
              <a:rPr lang="en-US" sz="2400" dirty="0"/>
              <a:t>Macro </a:t>
            </a:r>
          </a:p>
          <a:p>
            <a:pPr lvl="1">
              <a:lnSpc>
                <a:spcPct val="110000"/>
              </a:lnSpc>
              <a:buFont typeface="Courier New" panose="02070309020205020404" pitchFamily="49" charset="0"/>
              <a:buChar char="o"/>
            </a:pPr>
            <a:r>
              <a:rPr lang="en-US" dirty="0"/>
              <a:t> </a:t>
            </a:r>
            <a:r>
              <a:rPr lang="en-US" dirty="0" err="1"/>
              <a:t>K</a:t>
            </a:r>
            <a:r>
              <a:rPr lang="en-US" sz="2000" dirty="0" err="1"/>
              <a:t>uddegedrag</a:t>
            </a:r>
            <a:r>
              <a:rPr lang="en-US" sz="2000" dirty="0"/>
              <a:t>  </a:t>
            </a:r>
          </a:p>
          <a:p>
            <a:pPr lvl="1">
              <a:lnSpc>
                <a:spcPct val="110000"/>
              </a:lnSpc>
              <a:buFont typeface="Courier New" panose="02070309020205020404" pitchFamily="49" charset="0"/>
              <a:buChar char="o"/>
            </a:pPr>
            <a:r>
              <a:rPr lang="en-US" sz="2000" dirty="0"/>
              <a:t> </a:t>
            </a:r>
            <a:r>
              <a:rPr lang="en-US" sz="2000" dirty="0" err="1"/>
              <a:t>Prijsrigiditeiten</a:t>
            </a:r>
            <a:r>
              <a:rPr lang="en-US" sz="2000" dirty="0"/>
              <a:t>  </a:t>
            </a:r>
            <a:endParaRPr lang="nl-NL" sz="2000" dirty="0"/>
          </a:p>
        </p:txBody>
      </p:sp>
      <p:sp>
        <p:nvSpPr>
          <p:cNvPr id="4" name="Slide Number Placeholder 3"/>
          <p:cNvSpPr>
            <a:spLocks noGrp="1"/>
          </p:cNvSpPr>
          <p:nvPr>
            <p:ph type="sldNum" sz="quarter" idx="12"/>
          </p:nvPr>
        </p:nvSpPr>
        <p:spPr/>
        <p:txBody>
          <a:bodyPr/>
          <a:lstStyle/>
          <a:p>
            <a:fld id="{43AE9A7C-AC00-4C6D-9660-87B111FB7758}" type="slidenum">
              <a:rPr lang="nl-NL" smtClean="0">
                <a:solidFill>
                  <a:prstClr val="black">
                    <a:tint val="75000"/>
                  </a:prstClr>
                </a:solidFill>
              </a:rPr>
              <a:pPr/>
              <a:t>7</a:t>
            </a:fld>
            <a:endParaRPr lang="nl-NL">
              <a:solidFill>
                <a:prstClr val="black">
                  <a:tint val="75000"/>
                </a:prstClr>
              </a:solidFill>
            </a:endParaRPr>
          </a:p>
        </p:txBody>
      </p:sp>
      <p:pic>
        <p:nvPicPr>
          <p:cNvPr id="7" name="Picture 6"/>
          <p:cNvPicPr>
            <a:picLocks noChangeAspect="1"/>
          </p:cNvPicPr>
          <p:nvPr/>
        </p:nvPicPr>
        <p:blipFill>
          <a:blip r:embed="rId3"/>
          <a:stretch>
            <a:fillRect/>
          </a:stretch>
        </p:blipFill>
        <p:spPr>
          <a:xfrm>
            <a:off x="486012" y="1108954"/>
            <a:ext cx="3229971" cy="5429960"/>
          </a:xfrm>
          <a:prstGeom prst="rect">
            <a:avLst/>
          </a:prstGeom>
        </p:spPr>
      </p:pic>
    </p:spTree>
    <p:extLst>
      <p:ext uri="{BB962C8B-B14F-4D97-AF65-F5344CB8AC3E}">
        <p14:creationId xmlns:p14="http://schemas.microsoft.com/office/powerpoint/2010/main" val="9703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37966" y="6216821"/>
            <a:ext cx="1543050"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6E72C1-E1E2-4B41-AEDF-30782F572AE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hthoek 1"/>
          <p:cNvSpPr/>
          <p:nvPr/>
        </p:nvSpPr>
        <p:spPr>
          <a:xfrm>
            <a:off x="1301602" y="244220"/>
            <a:ext cx="6401560"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black"/>
                </a:solidFill>
                <a:effectLst/>
                <a:uLnTx/>
                <a:uFillTx/>
                <a:latin typeface="Calibri Light"/>
                <a:ea typeface="+mn-ea"/>
                <a:cs typeface="+mn-cs"/>
              </a:rPr>
              <a:t>Kerndomeinen havo/vwo</a:t>
            </a:r>
          </a:p>
        </p:txBody>
      </p:sp>
      <p:grpSp>
        <p:nvGrpSpPr>
          <p:cNvPr id="36" name="Group 35"/>
          <p:cNvGrpSpPr/>
          <p:nvPr/>
        </p:nvGrpSpPr>
        <p:grpSpPr>
          <a:xfrm>
            <a:off x="726158" y="1451940"/>
            <a:ext cx="7615483" cy="4379628"/>
            <a:chOff x="263537" y="1372507"/>
            <a:chExt cx="7615483" cy="4379628"/>
          </a:xfrm>
        </p:grpSpPr>
        <p:sp>
          <p:nvSpPr>
            <p:cNvPr id="87" name="Flowchart: Connector 9"/>
            <p:cNvSpPr/>
            <p:nvPr/>
          </p:nvSpPr>
          <p:spPr>
            <a:xfrm>
              <a:off x="3737129" y="2908566"/>
              <a:ext cx="1188720" cy="1018282"/>
            </a:xfrm>
            <a:prstGeom prst="flowChartConnector">
              <a:avLst/>
            </a:prstGeom>
            <a:solidFill>
              <a:schemeClr val="accent1">
                <a:lumMod val="75000"/>
              </a:scheme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nl-NL" sz="1050"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p:txBody>
        </p:sp>
        <p:sp>
          <p:nvSpPr>
            <p:cNvPr id="12" name="Flowchart: Connector 11"/>
            <p:cNvSpPr/>
            <p:nvPr/>
          </p:nvSpPr>
          <p:spPr>
            <a:xfrm>
              <a:off x="6654284" y="2497924"/>
              <a:ext cx="1188720" cy="1005840"/>
            </a:xfrm>
            <a:prstGeom prst="flowChartConnector">
              <a:avLst/>
            </a:prstGeom>
            <a:solidFill>
              <a:srgbClr val="FF0000"/>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975"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975"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975" b="1"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sp>
          <p:nvSpPr>
            <p:cNvPr id="13" name="Flowchart: Connector 9"/>
            <p:cNvSpPr/>
            <p:nvPr/>
          </p:nvSpPr>
          <p:spPr>
            <a:xfrm>
              <a:off x="6654284" y="3617972"/>
              <a:ext cx="1188720" cy="1005840"/>
            </a:xfrm>
            <a:prstGeom prst="flowChartConnector">
              <a:avLst/>
            </a:prstGeom>
            <a:solidFill>
              <a:srgbClr val="FF0000"/>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sp>
          <p:nvSpPr>
            <p:cNvPr id="14" name="Flowchart: Connector 9"/>
            <p:cNvSpPr/>
            <p:nvPr/>
          </p:nvSpPr>
          <p:spPr>
            <a:xfrm>
              <a:off x="6690300" y="4746295"/>
              <a:ext cx="1188720" cy="1005840"/>
            </a:xfrm>
            <a:prstGeom prst="flowChartConnector">
              <a:avLst/>
            </a:prstGeom>
            <a:solidFill>
              <a:srgbClr val="FF0000"/>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nl-NL" sz="675"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nl-NL" sz="675"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nl-NL" sz="825" b="1" i="0" u="none" strike="noStrike" kern="1200" cap="none" spc="0" normalizeH="0" baseline="0" noProof="0" dirty="0">
                  <a:ln>
                    <a:noFill/>
                  </a:ln>
                  <a:solidFill>
                    <a:srgbClr val="FFFFFF"/>
                  </a:solidFill>
                  <a:effectLst/>
                  <a:uLnTx/>
                  <a:uFillTx/>
                  <a:latin typeface="Calibri" panose="020F0502020204030204"/>
                  <a:ea typeface="Calibri"/>
                  <a:cs typeface="Times New Roman"/>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sp>
          <p:nvSpPr>
            <p:cNvPr id="16" name="Flowchart: Connector 9"/>
            <p:cNvSpPr/>
            <p:nvPr/>
          </p:nvSpPr>
          <p:spPr>
            <a:xfrm>
              <a:off x="6663617" y="1372507"/>
              <a:ext cx="1188720" cy="1005840"/>
            </a:xfrm>
            <a:prstGeom prst="flowChartConnector">
              <a:avLst/>
            </a:prstGeom>
            <a:solidFill>
              <a:srgbClr val="FF0000"/>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nl-NL" sz="1050"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p:txBody>
        </p:sp>
        <p:sp>
          <p:nvSpPr>
            <p:cNvPr id="26" name="TextBox 25"/>
            <p:cNvSpPr txBox="1"/>
            <p:nvPr/>
          </p:nvSpPr>
          <p:spPr>
            <a:xfrm>
              <a:off x="6794121" y="2648841"/>
              <a:ext cx="962343" cy="669414"/>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Calibri" panose="020F0502020204030204"/>
                  <a:ea typeface="Calibri"/>
                  <a:cs typeface="Times New Roman"/>
                </a:rPr>
                <a:t>Risico</a:t>
              </a:r>
              <a:r>
                <a:rPr kumimoji="0" lang="en-US" sz="1400" b="1" i="0" u="none" strike="noStrike" kern="1200" cap="none" spc="0" normalizeH="0" baseline="0" noProof="0" dirty="0">
                  <a:ln>
                    <a:noFill/>
                  </a:ln>
                  <a:solidFill>
                    <a:srgbClr val="FFFFFF"/>
                  </a:solidFill>
                  <a:effectLst/>
                  <a:uLnTx/>
                  <a:uFillTx/>
                  <a:latin typeface="Calibri" panose="020F0502020204030204"/>
                  <a:ea typeface="Calibri"/>
                  <a:cs typeface="Times New Roman"/>
                </a:rPr>
                <a:t> en informatie (G)</a:t>
              </a:r>
            </a:p>
          </p:txBody>
        </p:sp>
        <p:sp>
          <p:nvSpPr>
            <p:cNvPr id="27" name="TextBox 26"/>
            <p:cNvSpPr txBox="1"/>
            <p:nvPr/>
          </p:nvSpPr>
          <p:spPr>
            <a:xfrm>
              <a:off x="6727354" y="3790323"/>
              <a:ext cx="1029110" cy="669414"/>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Calibri" panose="020F0502020204030204"/>
                  <a:ea typeface="Calibri"/>
                  <a:cs typeface="Times New Roman"/>
                </a:rPr>
                <a:t>Groei</a:t>
              </a:r>
              <a:r>
                <a:rPr kumimoji="0" lang="en-US" sz="1400" b="1" i="0" u="none" strike="noStrike" kern="1200" cap="none" spc="0" normalizeH="0" baseline="0" noProof="0" dirty="0">
                  <a:ln>
                    <a:noFill/>
                  </a:ln>
                  <a:solidFill>
                    <a:srgbClr val="FFFFFF"/>
                  </a:solidFill>
                  <a:effectLst/>
                  <a:uLnTx/>
                  <a:uFillTx/>
                  <a:latin typeface="Calibri" panose="020F0502020204030204"/>
                  <a:ea typeface="Calibri"/>
                  <a:cs typeface="Times New Roman"/>
                </a:rPr>
                <a:t> en </a:t>
              </a:r>
              <a:r>
                <a:rPr kumimoji="0" lang="en-US" sz="1400" b="1" i="0" u="none" strike="noStrike" kern="1200" cap="none" spc="0" normalizeH="0" baseline="0" noProof="0" dirty="0" err="1">
                  <a:ln>
                    <a:noFill/>
                  </a:ln>
                  <a:solidFill>
                    <a:srgbClr val="FFFFFF"/>
                  </a:solidFill>
                  <a:effectLst/>
                  <a:uLnTx/>
                  <a:uFillTx/>
                  <a:latin typeface="Calibri" panose="020F0502020204030204"/>
                  <a:ea typeface="Calibri"/>
                  <a:cs typeface="Times New Roman"/>
                </a:rPr>
                <a:t>Welvaart</a:t>
              </a:r>
              <a:br>
                <a:rPr kumimoji="0" lang="en-US" sz="1400" b="1" i="0" u="none" strike="noStrike" kern="1200" cap="none" spc="0" normalizeH="0" baseline="0" noProof="0" dirty="0">
                  <a:ln>
                    <a:noFill/>
                  </a:ln>
                  <a:solidFill>
                    <a:srgbClr val="FFFFFF"/>
                  </a:solidFill>
                  <a:effectLst/>
                  <a:uLnTx/>
                  <a:uFillTx/>
                  <a:latin typeface="Calibri" panose="020F0502020204030204"/>
                  <a:ea typeface="Calibri"/>
                  <a:cs typeface="Times New Roman"/>
                </a:rPr>
              </a:br>
              <a:r>
                <a:rPr kumimoji="0" lang="en-US" sz="1400" b="1" i="0" u="none" strike="noStrike" kern="1200" cap="none" spc="0" normalizeH="0" baseline="0" noProof="0" dirty="0">
                  <a:ln>
                    <a:noFill/>
                  </a:ln>
                  <a:solidFill>
                    <a:srgbClr val="FFFFFF"/>
                  </a:solidFill>
                  <a:effectLst/>
                  <a:uLnTx/>
                  <a:uFillTx/>
                  <a:latin typeface="Calibri" panose="020F0502020204030204"/>
                  <a:ea typeface="Calibri"/>
                  <a:cs typeface="Times New Roman"/>
                </a:rPr>
                <a:t>(H)</a:t>
              </a:r>
            </a:p>
          </p:txBody>
        </p:sp>
        <p:sp>
          <p:nvSpPr>
            <p:cNvPr id="28" name="TextBox 27"/>
            <p:cNvSpPr txBox="1"/>
            <p:nvPr/>
          </p:nvSpPr>
          <p:spPr>
            <a:xfrm>
              <a:off x="6716637" y="4805109"/>
              <a:ext cx="1101736" cy="861774"/>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600"/>
                </a:spcAft>
                <a:buClrTx/>
                <a:buSzTx/>
                <a:buFontTx/>
                <a:buNone/>
                <a:tabLst/>
                <a:defRPr/>
              </a:pPr>
              <a:r>
                <a:rPr kumimoji="0" lang="nl-NL" sz="1400" b="1" i="0" u="none" strike="noStrike" kern="1200" cap="none" spc="0" normalizeH="0" baseline="0" noProof="0" dirty="0">
                  <a:ln>
                    <a:noFill/>
                  </a:ln>
                  <a:solidFill>
                    <a:srgbClr val="FFFFFF"/>
                  </a:solidFill>
                  <a:effectLst/>
                  <a:uLnTx/>
                  <a:uFillTx/>
                  <a:latin typeface="Calibri" panose="020F0502020204030204"/>
                  <a:ea typeface="Calibri"/>
                  <a:cs typeface="Times New Roman"/>
                </a:rPr>
                <a:t>Goede en slechte tijden          (I)</a:t>
              </a:r>
              <a:endParaRPr kumimoji="0" lang="en-US" sz="1400" b="1"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sp>
          <p:nvSpPr>
            <p:cNvPr id="29" name="TextBox 28"/>
            <p:cNvSpPr txBox="1"/>
            <p:nvPr/>
          </p:nvSpPr>
          <p:spPr>
            <a:xfrm>
              <a:off x="6716207" y="1543078"/>
              <a:ext cx="1048668" cy="669414"/>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600"/>
                </a:spcAft>
                <a:buClrTx/>
                <a:buSzTx/>
                <a:buFontTx/>
                <a:buNone/>
                <a:tabLst/>
                <a:defRPr/>
              </a:pPr>
              <a:r>
                <a:rPr kumimoji="0" lang="nl-NL" sz="1400" b="1" i="0" u="none" strike="noStrike" kern="1200" cap="none" spc="0" normalizeH="0" baseline="0" noProof="0" dirty="0">
                  <a:ln>
                    <a:noFill/>
                  </a:ln>
                  <a:solidFill>
                    <a:srgbClr val="FFFFFF"/>
                  </a:solidFill>
                  <a:effectLst/>
                  <a:uLnTx/>
                  <a:uFillTx/>
                  <a:latin typeface="Calibri" panose="020F0502020204030204"/>
                  <a:ea typeface="Calibri"/>
                  <a:cs typeface="Times New Roman"/>
                </a:rPr>
                <a:t>Ruilen over de tijd              (E)</a:t>
              </a:r>
            </a:p>
          </p:txBody>
        </p:sp>
        <p:cxnSp>
          <p:nvCxnSpPr>
            <p:cNvPr id="18" name="Straight Arrow Connector 12"/>
            <p:cNvCxnSpPr>
              <a:stCxn id="11" idx="5"/>
            </p:cNvCxnSpPr>
            <p:nvPr/>
          </p:nvCxnSpPr>
          <p:spPr>
            <a:xfrm>
              <a:off x="1278173" y="2672369"/>
              <a:ext cx="1017681" cy="750145"/>
            </a:xfrm>
            <a:prstGeom prst="straightConnector1">
              <a:avLst/>
            </a:prstGeom>
            <a:noFill/>
            <a:ln w="38100" cap="flat" cmpd="sng" algn="ctr">
              <a:solidFill>
                <a:schemeClr val="tx1"/>
              </a:solidFill>
              <a:prstDash val="solid"/>
              <a:miter lim="800000"/>
              <a:tailEnd type="none"/>
            </a:ln>
            <a:effectLst/>
          </p:spPr>
        </p:cxnSp>
        <p:cxnSp>
          <p:nvCxnSpPr>
            <p:cNvPr id="32" name="Straight Arrow Connector 12"/>
            <p:cNvCxnSpPr/>
            <p:nvPr/>
          </p:nvCxnSpPr>
          <p:spPr>
            <a:xfrm flipV="1">
              <a:off x="1006771" y="3478274"/>
              <a:ext cx="1289083" cy="823239"/>
            </a:xfrm>
            <a:prstGeom prst="straightConnector1">
              <a:avLst/>
            </a:prstGeom>
            <a:noFill/>
            <a:ln w="38100" cap="flat" cmpd="sng" algn="ctr">
              <a:solidFill>
                <a:schemeClr val="tx1"/>
              </a:solidFill>
              <a:prstDash val="solid"/>
              <a:miter lim="800000"/>
              <a:tailEnd type="none"/>
            </a:ln>
            <a:effectLst/>
          </p:spPr>
        </p:cxnSp>
        <p:cxnSp>
          <p:nvCxnSpPr>
            <p:cNvPr id="5" name="Straight Arrow Connector 12"/>
            <p:cNvCxnSpPr>
              <a:cxnSpLocks/>
            </p:cNvCxnSpPr>
            <p:nvPr/>
          </p:nvCxnSpPr>
          <p:spPr>
            <a:xfrm>
              <a:off x="3166246" y="3422514"/>
              <a:ext cx="566384" cy="6486"/>
            </a:xfrm>
            <a:prstGeom prst="straightConnector1">
              <a:avLst/>
            </a:prstGeom>
            <a:noFill/>
            <a:ln w="38100" cap="flat" cmpd="sng" algn="ctr">
              <a:solidFill>
                <a:schemeClr val="tx1"/>
              </a:solidFill>
              <a:prstDash val="solid"/>
              <a:miter lim="800000"/>
              <a:tailEnd type="none"/>
            </a:ln>
            <a:effectLst/>
          </p:spPr>
        </p:cxnSp>
        <p:sp>
          <p:nvSpPr>
            <p:cNvPr id="11" name="Flowchart: Connector 9"/>
            <p:cNvSpPr/>
            <p:nvPr/>
          </p:nvSpPr>
          <p:spPr>
            <a:xfrm>
              <a:off x="263537" y="1813831"/>
              <a:ext cx="1188720" cy="1005840"/>
            </a:xfrm>
            <a:prstGeom prst="flowChartConnector">
              <a:avLst/>
            </a:prstGeom>
            <a:solidFill>
              <a:schemeClr val="accent6">
                <a:lumMod val="75000"/>
              </a:scheme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975" b="1"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sp>
          <p:nvSpPr>
            <p:cNvPr id="30" name="Flowchart: Connector 9"/>
            <p:cNvSpPr/>
            <p:nvPr/>
          </p:nvSpPr>
          <p:spPr>
            <a:xfrm>
              <a:off x="263537" y="3926848"/>
              <a:ext cx="1188720" cy="1005840"/>
            </a:xfrm>
            <a:prstGeom prst="flowChartConnector">
              <a:avLst/>
            </a:prstGeom>
            <a:solidFill>
              <a:schemeClr val="accent6">
                <a:lumMod val="75000"/>
              </a:scheme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1050" b="1" i="0" u="none" strike="noStrike" kern="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975" b="1"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sp>
          <p:nvSpPr>
            <p:cNvPr id="2" name="TextBox 1"/>
            <p:cNvSpPr txBox="1"/>
            <p:nvPr/>
          </p:nvSpPr>
          <p:spPr>
            <a:xfrm>
              <a:off x="359121" y="4194984"/>
              <a:ext cx="959719" cy="669414"/>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600"/>
                </a:spcAft>
                <a:buClrTx/>
                <a:buSzTx/>
                <a:buFontTx/>
                <a:buNone/>
                <a:tabLst/>
                <a:defRPr/>
              </a:pPr>
              <a:r>
                <a:rPr kumimoji="0" lang="en-US" sz="1400" b="1" i="0" u="none" strike="noStrike" kern="0" cap="none" spc="0" normalizeH="0" baseline="0" noProof="0" dirty="0" err="1">
                  <a:ln>
                    <a:noFill/>
                  </a:ln>
                  <a:solidFill>
                    <a:srgbClr val="FFFFFF"/>
                  </a:solidFill>
                  <a:effectLst/>
                  <a:uLnTx/>
                  <a:uFillTx/>
                  <a:latin typeface="Calibri" panose="020F0502020204030204"/>
                  <a:ea typeface="Calibri"/>
                  <a:cs typeface="Times New Roman"/>
                </a:rPr>
                <a:t>Schaarste</a:t>
              </a:r>
              <a:r>
                <a:rPr kumimoji="0" lang="en-US" sz="1400" b="1" i="0" u="none" strike="noStrike" kern="0" cap="none" spc="0" normalizeH="0" baseline="0" noProof="0" dirty="0">
                  <a:ln>
                    <a:noFill/>
                  </a:ln>
                  <a:solidFill>
                    <a:srgbClr val="FFFFFF"/>
                  </a:solidFill>
                  <a:effectLst/>
                  <a:uLnTx/>
                  <a:uFillTx/>
                  <a:latin typeface="Calibri" panose="020F0502020204030204"/>
                  <a:ea typeface="Calibri"/>
                  <a:cs typeface="Times New Roman"/>
                </a:rPr>
                <a:t> </a:t>
              </a:r>
              <a:r>
                <a:rPr kumimoji="0" lang="en-US" sz="1200" b="1" i="0" u="none" strike="noStrike" kern="0" cap="none" spc="0" normalizeH="0" baseline="0" noProof="0" dirty="0">
                  <a:ln>
                    <a:noFill/>
                  </a:ln>
                  <a:solidFill>
                    <a:srgbClr val="FFFFFF"/>
                  </a:solidFill>
                  <a:effectLst/>
                  <a:uLnTx/>
                  <a:uFillTx/>
                  <a:latin typeface="Calibri" panose="020F0502020204030204"/>
                  <a:ea typeface="Calibri"/>
                  <a:cs typeface="Times New Roman"/>
                </a:rPr>
                <a:t>(B)</a:t>
              </a:r>
              <a:br>
                <a:rPr kumimoji="0" lang="en-US" sz="1200" b="1" i="0" u="none" strike="noStrike" kern="0" cap="none" spc="0" normalizeH="0" baseline="0" noProof="0" dirty="0">
                  <a:ln>
                    <a:noFill/>
                  </a:ln>
                  <a:solidFill>
                    <a:srgbClr val="FFFFFF"/>
                  </a:solidFill>
                  <a:effectLst/>
                  <a:uLnTx/>
                  <a:uFillTx/>
                  <a:latin typeface="Calibri" panose="020F0502020204030204"/>
                  <a:ea typeface="Calibri"/>
                  <a:cs typeface="Times New Roman"/>
                </a:rPr>
              </a:br>
              <a:r>
                <a:rPr kumimoji="0" lang="en-US" sz="1200" b="1" i="0" u="none" strike="noStrike" kern="0" cap="none" spc="0" normalizeH="0" baseline="0" noProof="0" dirty="0">
                  <a:ln>
                    <a:noFill/>
                  </a:ln>
                  <a:solidFill>
                    <a:srgbClr val="FFFFFF"/>
                  </a:solidFill>
                  <a:effectLst/>
                  <a:uLnTx/>
                  <a:uFillTx/>
                  <a:latin typeface="Calibri" panose="020F0502020204030204"/>
                  <a:ea typeface="Calibri"/>
                  <a:cs typeface="Times New Roman"/>
                </a:rPr>
                <a:t> </a:t>
              </a:r>
              <a:endParaRPr kumimoji="0" lang="en-US" sz="1200" b="1" i="0" u="none" strike="noStrike" kern="0" cap="none" spc="0" normalizeH="0" baseline="0" noProof="0" dirty="0">
                <a:ln>
                  <a:noFill/>
                </a:ln>
                <a:solidFill>
                  <a:sysClr val="window" lastClr="FFFFFF"/>
                </a:solidFill>
                <a:effectLst/>
                <a:uLnTx/>
                <a:uFillTx/>
                <a:latin typeface="Calibri" panose="020F0502020204030204"/>
                <a:ea typeface="Calibri"/>
                <a:cs typeface="Times New Roman"/>
              </a:endParaRPr>
            </a:p>
          </p:txBody>
        </p:sp>
        <p:sp>
          <p:nvSpPr>
            <p:cNvPr id="24" name="Flowchart: Connector 9"/>
            <p:cNvSpPr/>
            <p:nvPr/>
          </p:nvSpPr>
          <p:spPr>
            <a:xfrm>
              <a:off x="2295854" y="2914787"/>
              <a:ext cx="1188720" cy="1005840"/>
            </a:xfrm>
            <a:prstGeom prst="flowChartConnector">
              <a:avLst/>
            </a:prstGeom>
            <a:solidFill>
              <a:schemeClr val="accent1">
                <a:lumMod val="75000"/>
              </a:scheme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nl-NL" sz="1050"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Calibri" panose="020F0502020204030204"/>
                <a:ea typeface="Calibri"/>
                <a:cs typeface="Times New Roman"/>
              </a:endParaRPr>
            </a:p>
          </p:txBody>
        </p:sp>
        <p:sp>
          <p:nvSpPr>
            <p:cNvPr id="9" name="TextBox 8"/>
            <p:cNvSpPr txBox="1"/>
            <p:nvPr/>
          </p:nvSpPr>
          <p:spPr>
            <a:xfrm>
              <a:off x="3692182" y="3080584"/>
              <a:ext cx="1270275" cy="477054"/>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Calibri" panose="020F0502020204030204"/>
                  <a:ea typeface="Calibri"/>
                  <a:cs typeface="Times New Roman"/>
                </a:rPr>
                <a:t>Markt</a:t>
              </a:r>
              <a:r>
                <a:rPr kumimoji="0" lang="en-US" sz="1400" b="1" i="0" u="none" strike="noStrike" kern="1200" cap="none" spc="0" normalizeH="0" baseline="0" noProof="0" dirty="0">
                  <a:ln>
                    <a:noFill/>
                  </a:ln>
                  <a:solidFill>
                    <a:srgbClr val="FFFFFF"/>
                  </a:solidFill>
                  <a:effectLst/>
                  <a:uLnTx/>
                  <a:uFillTx/>
                  <a:latin typeface="Calibri" panose="020F0502020204030204"/>
                  <a:ea typeface="Calibri"/>
                  <a:cs typeface="Times New Roman"/>
                </a:rPr>
                <a:t>                        (D)</a:t>
              </a:r>
            </a:p>
          </p:txBody>
        </p:sp>
        <p:sp>
          <p:nvSpPr>
            <p:cNvPr id="31" name="TextBox 30"/>
            <p:cNvSpPr txBox="1"/>
            <p:nvPr/>
          </p:nvSpPr>
          <p:spPr>
            <a:xfrm>
              <a:off x="274081" y="2174404"/>
              <a:ext cx="1184618" cy="284693"/>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Calibri" panose="020F0502020204030204"/>
                  <a:ea typeface="+mn-ea"/>
                  <a:cs typeface="+mn-cs"/>
                </a:rPr>
                <a:t>Ruil</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(C)</a:t>
              </a:r>
              <a:endParaRPr kumimoji="0" lang="en-US" sz="12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3" name="Straight Arrow Connector 12"/>
            <p:cNvCxnSpPr/>
            <p:nvPr/>
          </p:nvCxnSpPr>
          <p:spPr>
            <a:xfrm flipV="1">
              <a:off x="4957857" y="2951081"/>
              <a:ext cx="1718643" cy="466619"/>
            </a:xfrm>
            <a:prstGeom prst="straightConnector1">
              <a:avLst/>
            </a:prstGeom>
            <a:noFill/>
            <a:ln w="38100" cap="flat" cmpd="sng" algn="ctr">
              <a:solidFill>
                <a:schemeClr val="tx1"/>
              </a:solidFill>
              <a:prstDash val="solid"/>
              <a:miter lim="800000"/>
              <a:tailEnd type="none"/>
            </a:ln>
            <a:effectLst/>
          </p:spPr>
        </p:cxnSp>
        <p:cxnSp>
          <p:nvCxnSpPr>
            <p:cNvPr id="46" name="Straight Arrow Connector 12"/>
            <p:cNvCxnSpPr>
              <a:stCxn id="87" idx="6"/>
              <a:endCxn id="16" idx="2"/>
            </p:cNvCxnSpPr>
            <p:nvPr/>
          </p:nvCxnSpPr>
          <p:spPr>
            <a:xfrm flipV="1">
              <a:off x="4925849" y="1875427"/>
              <a:ext cx="1737768" cy="1542280"/>
            </a:xfrm>
            <a:prstGeom prst="straightConnector1">
              <a:avLst/>
            </a:prstGeom>
            <a:noFill/>
            <a:ln w="38100" cap="flat" cmpd="sng" algn="ctr">
              <a:solidFill>
                <a:schemeClr val="tx1"/>
              </a:solidFill>
              <a:prstDash val="solid"/>
              <a:miter lim="800000"/>
              <a:tailEnd type="none"/>
            </a:ln>
            <a:effectLst/>
          </p:spPr>
        </p:cxnSp>
        <p:cxnSp>
          <p:nvCxnSpPr>
            <p:cNvPr id="50" name="Straight Arrow Connector 12"/>
            <p:cNvCxnSpPr>
              <a:endCxn id="13" idx="2"/>
            </p:cNvCxnSpPr>
            <p:nvPr/>
          </p:nvCxnSpPr>
          <p:spPr>
            <a:xfrm>
              <a:off x="4931886" y="3437602"/>
              <a:ext cx="1722398" cy="683290"/>
            </a:xfrm>
            <a:prstGeom prst="straightConnector1">
              <a:avLst/>
            </a:prstGeom>
            <a:noFill/>
            <a:ln w="38100" cap="flat" cmpd="sng" algn="ctr">
              <a:solidFill>
                <a:schemeClr val="tx1"/>
              </a:solidFill>
              <a:prstDash val="solid"/>
              <a:miter lim="800000"/>
              <a:tailEnd type="none"/>
            </a:ln>
            <a:effectLst/>
          </p:spPr>
        </p:cxnSp>
        <p:cxnSp>
          <p:nvCxnSpPr>
            <p:cNvPr id="51" name="Straight Arrow Connector 12"/>
            <p:cNvCxnSpPr/>
            <p:nvPr/>
          </p:nvCxnSpPr>
          <p:spPr>
            <a:xfrm>
              <a:off x="4929194" y="3477405"/>
              <a:ext cx="1795220" cy="1657163"/>
            </a:xfrm>
            <a:prstGeom prst="straightConnector1">
              <a:avLst/>
            </a:prstGeom>
            <a:noFill/>
            <a:ln w="38100" cap="flat" cmpd="sng" algn="ctr">
              <a:solidFill>
                <a:schemeClr val="tx1"/>
              </a:solidFill>
              <a:prstDash val="solid"/>
              <a:miter lim="800000"/>
              <a:tailEnd type="none"/>
            </a:ln>
            <a:effectLst/>
          </p:spPr>
        </p:cxnSp>
        <p:sp>
          <p:nvSpPr>
            <p:cNvPr id="91" name="TextBox 90"/>
            <p:cNvSpPr txBox="1"/>
            <p:nvPr/>
          </p:nvSpPr>
          <p:spPr>
            <a:xfrm>
              <a:off x="2163960" y="3061526"/>
              <a:ext cx="1452508" cy="810478"/>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600"/>
                </a:spcAft>
                <a:buClrTx/>
                <a:buSzTx/>
                <a:buFontTx/>
                <a:buNone/>
                <a:tabLst/>
                <a:defRPr/>
              </a:pPr>
              <a:r>
                <a:rPr kumimoji="0" lang="en-US" sz="1300" b="1" i="0" u="none" strike="noStrike" kern="1200" cap="none" spc="0" normalizeH="0" baseline="0" noProof="0" dirty="0" err="1">
                  <a:ln>
                    <a:noFill/>
                  </a:ln>
                  <a:solidFill>
                    <a:srgbClr val="FFFFFF"/>
                  </a:solidFill>
                  <a:effectLst/>
                  <a:uLnTx/>
                  <a:uFillTx/>
                  <a:latin typeface="Calibri" panose="020F0502020204030204"/>
                  <a:ea typeface="Calibri"/>
                  <a:cs typeface="Times New Roman"/>
                </a:rPr>
                <a:t>Samenwerken</a:t>
              </a:r>
              <a:r>
                <a:rPr kumimoji="0" lang="en-US" sz="1300" b="1" i="0" u="none" strike="noStrike" kern="1200" cap="none" spc="0" normalizeH="0" baseline="0" noProof="0" dirty="0">
                  <a:ln>
                    <a:noFill/>
                  </a:ln>
                  <a:solidFill>
                    <a:srgbClr val="FFFFFF"/>
                  </a:solidFill>
                  <a:effectLst/>
                  <a:uLnTx/>
                  <a:uFillTx/>
                  <a:latin typeface="Calibri" panose="020F0502020204030204"/>
                  <a:ea typeface="Calibri"/>
                  <a:cs typeface="Times New Roman"/>
                </a:rPr>
                <a:t>       en   </a:t>
              </a:r>
              <a:r>
                <a:rPr kumimoji="0" lang="en-US" sz="1300" b="1" i="0" u="none" strike="noStrike" kern="1200" cap="none" spc="0" normalizeH="0" baseline="0" noProof="0" dirty="0" err="1">
                  <a:ln>
                    <a:noFill/>
                  </a:ln>
                  <a:solidFill>
                    <a:srgbClr val="FFFFFF"/>
                  </a:solidFill>
                  <a:effectLst/>
                  <a:uLnTx/>
                  <a:uFillTx/>
                  <a:latin typeface="Calibri" panose="020F0502020204030204"/>
                  <a:ea typeface="Calibri"/>
                  <a:cs typeface="Times New Roman"/>
                </a:rPr>
                <a:t>onderhandelen</a:t>
              </a:r>
              <a:r>
                <a:rPr kumimoji="0" lang="en-US" sz="1300" b="1" i="0" u="none" strike="noStrike" kern="1200" cap="none" spc="0" normalizeH="0" baseline="0" noProof="0" dirty="0">
                  <a:ln>
                    <a:noFill/>
                  </a:ln>
                  <a:solidFill>
                    <a:srgbClr val="FFFFFF"/>
                  </a:solidFill>
                  <a:effectLst/>
                  <a:uLnTx/>
                  <a:uFillTx/>
                  <a:latin typeface="Calibri" panose="020F0502020204030204"/>
                  <a:ea typeface="Calibri"/>
                  <a:cs typeface="Times New Roman"/>
                </a:rPr>
                <a:t>  (F)</a:t>
              </a:r>
              <a:endParaRPr kumimoji="0" lang="nl-NL" sz="1300" b="1" i="0" u="sng" strike="noStrike" kern="1200" cap="none" spc="0" normalizeH="0" baseline="0" noProof="0" dirty="0">
                <a:ln>
                  <a:noFill/>
                </a:ln>
                <a:solidFill>
                  <a:srgbClr val="FFFFFF"/>
                </a:solidFill>
                <a:effectLst/>
                <a:uLnTx/>
                <a:uFillTx/>
                <a:latin typeface="Calibri" panose="020F0502020204030204"/>
                <a:ea typeface="Calibri"/>
                <a:cs typeface="Times New Roman"/>
              </a:endParaRPr>
            </a:p>
          </p:txBody>
        </p:sp>
      </p:grpSp>
    </p:spTree>
    <p:extLst>
      <p:ext uri="{BB962C8B-B14F-4D97-AF65-F5344CB8AC3E}">
        <p14:creationId xmlns:p14="http://schemas.microsoft.com/office/powerpoint/2010/main" val="252417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5193" y="297278"/>
            <a:ext cx="8154717" cy="758587"/>
          </a:xfrm>
        </p:spPr>
        <p:txBody>
          <a:bodyPr>
            <a:normAutofit/>
          </a:bodyPr>
          <a:lstStyle/>
          <a:p>
            <a:r>
              <a:rPr lang="nl-NL" sz="4800" b="1" dirty="0"/>
              <a:t>Kiezen uit balans</a:t>
            </a:r>
          </a:p>
        </p:txBody>
      </p:sp>
      <p:sp>
        <p:nvSpPr>
          <p:cNvPr id="6" name="Titel 11"/>
          <p:cNvSpPr txBox="1">
            <a:spLocks/>
          </p:cNvSpPr>
          <p:nvPr/>
        </p:nvSpPr>
        <p:spPr>
          <a:xfrm>
            <a:off x="4909734" y="1135170"/>
            <a:ext cx="4281435" cy="507331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342900" marR="0" lvl="1" indent="0" algn="l" defTabSz="914400" rtl="0" eaLnBrk="1" fontAlgn="auto" latinLnBrk="0" hangingPunct="1">
              <a:lnSpc>
                <a:spcPct val="11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Leveren onze eigen keuzes altijd de meeste welvaart op?</a:t>
            </a:r>
          </a:p>
          <a:p>
            <a:pPr marL="342900" marR="0" lvl="1" indent="0" algn="l" defTabSz="914400" rtl="0" eaLnBrk="1" fontAlgn="auto" latinLnBrk="0" hangingPunct="1">
              <a:lnSpc>
                <a:spcPct val="11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Inzichten gedragseconomie: </a:t>
            </a:r>
          </a:p>
          <a:p>
            <a:pPr marL="342900" marR="0" lvl="1" indent="0" algn="l" defTabSz="914400" rtl="0" eaLnBrk="1" fontAlgn="auto" latinLnBrk="0" hangingPunct="1">
              <a:lnSpc>
                <a:spcPct val="11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1" indent="0" algn="l" defTabSz="914400" rtl="0" eaLnBrk="1" fontAlgn="auto" latinLnBrk="0" hangingPunct="1">
              <a:lnSpc>
                <a:spcPct val="11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Voor verstandig kiezen benodigde aandacht en wilskracht zijn óók schaarse goederen!</a:t>
            </a:r>
          </a:p>
          <a:p>
            <a:pPr marL="685800" marR="0" lvl="1" indent="-342900" algn="l" defTabSz="914400" rtl="0" eaLnBrk="1" fontAlgn="auto" latinLnBrk="0" hangingPunct="1">
              <a:lnSpc>
                <a:spcPct val="110000"/>
              </a:lnSpc>
              <a:spcBef>
                <a:spcPts val="0"/>
              </a:spcBef>
              <a:spcAft>
                <a:spcPts val="0"/>
              </a:spcAft>
              <a:buClrTx/>
              <a:buSzTx/>
              <a:buFont typeface="Wingdings" panose="05000000000000000000" pitchFamily="2" charset="2"/>
              <a:buChar char="à"/>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Interne conflicten, suboptimale keuzes</a:t>
            </a:r>
          </a:p>
          <a:p>
            <a:pPr marL="685800" marR="0" lvl="1" indent="-342900" algn="l" defTabSz="914400" rtl="0" eaLnBrk="1" fontAlgn="auto" latinLnBrk="0" hangingPunct="1">
              <a:lnSpc>
                <a:spcPct val="110000"/>
              </a:lnSpc>
              <a:spcBef>
                <a:spcPts val="0"/>
              </a:spcBef>
              <a:spcAft>
                <a:spcPts val="0"/>
              </a:spcAft>
              <a:buClrTx/>
              <a:buSzTx/>
              <a:buFont typeface="Wingdings" panose="05000000000000000000" pitchFamily="2" charset="2"/>
              <a:buChar char="à"/>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p:cNvPicPr>
            <a:picLocks noChangeAspect="1"/>
          </p:cNvPicPr>
          <p:nvPr/>
        </p:nvPicPr>
        <p:blipFill>
          <a:blip r:embed="rId3"/>
          <a:stretch>
            <a:fillRect/>
          </a:stretch>
        </p:blipFill>
        <p:spPr>
          <a:xfrm>
            <a:off x="675193" y="1516751"/>
            <a:ext cx="4234541" cy="4893777"/>
          </a:xfrm>
          <a:prstGeom prst="rect">
            <a:avLst/>
          </a:prstGeom>
        </p:spPr>
      </p:pic>
      <p:sp>
        <p:nvSpPr>
          <p:cNvPr id="3" name="Rectangle 2"/>
          <p:cNvSpPr/>
          <p:nvPr/>
        </p:nvSpPr>
        <p:spPr>
          <a:xfrm>
            <a:off x="323528" y="1293779"/>
            <a:ext cx="4686026" cy="51167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430335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9219</TotalTime>
  <Words>918</Words>
  <Application>Microsoft Office PowerPoint</Application>
  <PresentationFormat>Diavoorstelling (4:3)</PresentationFormat>
  <Paragraphs>183</Paragraphs>
  <Slides>13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Courier New</vt:lpstr>
      <vt:lpstr>Wingdings</vt:lpstr>
      <vt:lpstr>1_Office Theme</vt:lpstr>
      <vt:lpstr>Meer met minder   Innovatief economieonderwijs in de praktijk</vt:lpstr>
      <vt:lpstr>Programma</vt:lpstr>
      <vt:lpstr>SIEO</vt:lpstr>
      <vt:lpstr>PowerPoint-presentatie</vt:lpstr>
      <vt:lpstr>PowerPoint-presentatie</vt:lpstr>
      <vt:lpstr>Didactische aanpak </vt:lpstr>
      <vt:lpstr>Inhoud keuzekatern Gedragseconomie </vt:lpstr>
      <vt:lpstr>PowerPoint-presentatie</vt:lpstr>
      <vt:lpstr>Kiezen uit balans</vt:lpstr>
      <vt:lpstr>Interne effecten: grafische analyse</vt:lpstr>
      <vt:lpstr>Transfer interne effecten: opruimen</vt:lpstr>
      <vt:lpstr>Meer balans: modelselectie</vt:lpstr>
      <vt:lpstr>Aan de slag</vt:lpstr>
    </vt:vector>
  </TitlesOfParts>
  <Company>Tilburg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W.A.M. Paffen</dc:creator>
  <cp:lastModifiedBy>G v Heck</cp:lastModifiedBy>
  <cp:revision>828</cp:revision>
  <cp:lastPrinted>2019-03-20T07:07:59Z</cp:lastPrinted>
  <dcterms:created xsi:type="dcterms:W3CDTF">2017-10-20T13:50:09Z</dcterms:created>
  <dcterms:modified xsi:type="dcterms:W3CDTF">2019-03-21T14:27:39Z</dcterms:modified>
</cp:coreProperties>
</file>