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2" r:id="rId3"/>
    <p:sldId id="302" r:id="rId4"/>
    <p:sldId id="303" r:id="rId5"/>
    <p:sldId id="301" r:id="rId6"/>
    <p:sldId id="264" r:id="rId7"/>
    <p:sldId id="265" r:id="rId8"/>
    <p:sldId id="281" r:id="rId9"/>
    <p:sldId id="293" r:id="rId10"/>
    <p:sldId id="283" r:id="rId11"/>
    <p:sldId id="297" r:id="rId12"/>
    <p:sldId id="290" r:id="rId13"/>
    <p:sldId id="306" r:id="rId14"/>
    <p:sldId id="268" r:id="rId15"/>
    <p:sldId id="267" r:id="rId16"/>
    <p:sldId id="284" r:id="rId17"/>
    <p:sldId id="285" r:id="rId18"/>
    <p:sldId id="286" r:id="rId19"/>
    <p:sldId id="307" r:id="rId20"/>
    <p:sldId id="273" r:id="rId21"/>
    <p:sldId id="274" r:id="rId22"/>
    <p:sldId id="272" r:id="rId23"/>
    <p:sldId id="291" r:id="rId24"/>
    <p:sldId id="269" r:id="rId25"/>
    <p:sldId id="261" r:id="rId26"/>
    <p:sldId id="298" r:id="rId27"/>
    <p:sldId id="289"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660"/>
  </p:normalViewPr>
  <p:slideViewPr>
    <p:cSldViewPr snapToGrid="0">
      <p:cViewPr varScale="1">
        <p:scale>
          <a:sx n="81" d="100"/>
          <a:sy n="81" d="100"/>
        </p:scale>
        <p:origin x="773"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95D037-11A9-4703-BA67-6C8F1FDD0F81}" type="datetimeFigureOut">
              <a:rPr lang="nl-NL" smtClean="0"/>
              <a:t>22-3-2019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71B387-345D-44DC-B186-F50E20E71581}" type="slidenum">
              <a:rPr lang="nl-NL" smtClean="0"/>
              <a:t>‹nr.›</a:t>
            </a:fld>
            <a:endParaRPr lang="nl-NL"/>
          </a:p>
        </p:txBody>
      </p:sp>
    </p:spTree>
    <p:extLst>
      <p:ext uri="{BB962C8B-B14F-4D97-AF65-F5344CB8AC3E}">
        <p14:creationId xmlns:p14="http://schemas.microsoft.com/office/powerpoint/2010/main" val="1660799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E71B387-345D-44DC-B186-F50E20E71581}" type="slidenum">
              <a:rPr lang="nl-NL" smtClean="0"/>
              <a:t>1</a:t>
            </a:fld>
            <a:endParaRPr lang="nl-NL"/>
          </a:p>
        </p:txBody>
      </p:sp>
    </p:spTree>
    <p:extLst>
      <p:ext uri="{BB962C8B-B14F-4D97-AF65-F5344CB8AC3E}">
        <p14:creationId xmlns:p14="http://schemas.microsoft.com/office/powerpoint/2010/main" val="3373052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E71B387-345D-44DC-B186-F50E20E71581}" type="slidenum">
              <a:rPr lang="nl-NL" smtClean="0"/>
              <a:t>10</a:t>
            </a:fld>
            <a:endParaRPr lang="nl-NL"/>
          </a:p>
        </p:txBody>
      </p:sp>
    </p:spTree>
    <p:extLst>
      <p:ext uri="{BB962C8B-B14F-4D97-AF65-F5344CB8AC3E}">
        <p14:creationId xmlns:p14="http://schemas.microsoft.com/office/powerpoint/2010/main" val="1138703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C3E08-DB62-4D04-99B9-59AFCA14C7E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D9AC8C6-99BE-412C-A28E-8F8D5A4B8D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CC4A87B-0733-4AE1-87EC-8172FB712A74}"/>
              </a:ext>
            </a:extLst>
          </p:cNvPr>
          <p:cNvSpPr>
            <a:spLocks noGrp="1"/>
          </p:cNvSpPr>
          <p:nvPr>
            <p:ph type="dt" sz="half" idx="10"/>
          </p:nvPr>
        </p:nvSpPr>
        <p:spPr/>
        <p:txBody>
          <a:bodyPr/>
          <a:lstStyle/>
          <a:p>
            <a:fld id="{ED283BB7-8DBE-4A9C-9AB7-BBEB9F32CA5E}" type="datetimeFigureOut">
              <a:rPr lang="nl-NL" smtClean="0"/>
              <a:t>22-3-2019</a:t>
            </a:fld>
            <a:endParaRPr lang="nl-NL"/>
          </a:p>
        </p:txBody>
      </p:sp>
      <p:sp>
        <p:nvSpPr>
          <p:cNvPr id="5" name="Tijdelijke aanduiding voor voettekst 4">
            <a:extLst>
              <a:ext uri="{FF2B5EF4-FFF2-40B4-BE49-F238E27FC236}">
                <a16:creationId xmlns:a16="http://schemas.microsoft.com/office/drawing/2014/main" id="{860FDB07-21F6-4263-8BC5-DD3ECCAACC7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78EC0CC-E73C-4A7E-B0DD-F071AA74A65C}"/>
              </a:ext>
            </a:extLst>
          </p:cNvPr>
          <p:cNvSpPr>
            <a:spLocks noGrp="1"/>
          </p:cNvSpPr>
          <p:nvPr>
            <p:ph type="sldNum" sz="quarter" idx="12"/>
          </p:nvPr>
        </p:nvSpPr>
        <p:spPr/>
        <p:txBody>
          <a:bodyPr/>
          <a:lstStyle/>
          <a:p>
            <a:fld id="{B83F21AC-9DAB-4970-8BFC-957261180BD4}" type="slidenum">
              <a:rPr lang="nl-NL" smtClean="0"/>
              <a:t>‹nr.›</a:t>
            </a:fld>
            <a:endParaRPr lang="nl-NL"/>
          </a:p>
        </p:txBody>
      </p:sp>
    </p:spTree>
    <p:extLst>
      <p:ext uri="{BB962C8B-B14F-4D97-AF65-F5344CB8AC3E}">
        <p14:creationId xmlns:p14="http://schemas.microsoft.com/office/powerpoint/2010/main" val="4186813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68FCF6-1A1E-49CE-B3F3-FEA998A3122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4D0740B-55DA-463E-B4E9-FB7F3CA8DE1E}"/>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55CA722-8AB8-48D2-8D4C-D3F68D946863}"/>
              </a:ext>
            </a:extLst>
          </p:cNvPr>
          <p:cNvSpPr>
            <a:spLocks noGrp="1"/>
          </p:cNvSpPr>
          <p:nvPr>
            <p:ph type="dt" sz="half" idx="10"/>
          </p:nvPr>
        </p:nvSpPr>
        <p:spPr/>
        <p:txBody>
          <a:bodyPr/>
          <a:lstStyle/>
          <a:p>
            <a:fld id="{ED283BB7-8DBE-4A9C-9AB7-BBEB9F32CA5E}" type="datetimeFigureOut">
              <a:rPr lang="nl-NL" smtClean="0"/>
              <a:t>22-3-2019</a:t>
            </a:fld>
            <a:endParaRPr lang="nl-NL"/>
          </a:p>
        </p:txBody>
      </p:sp>
      <p:sp>
        <p:nvSpPr>
          <p:cNvPr id="5" name="Tijdelijke aanduiding voor voettekst 4">
            <a:extLst>
              <a:ext uri="{FF2B5EF4-FFF2-40B4-BE49-F238E27FC236}">
                <a16:creationId xmlns:a16="http://schemas.microsoft.com/office/drawing/2014/main" id="{76CF6F68-A6A6-4C47-88AA-9788452DA46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7135F0B-100B-4A72-91BB-889405D1A504}"/>
              </a:ext>
            </a:extLst>
          </p:cNvPr>
          <p:cNvSpPr>
            <a:spLocks noGrp="1"/>
          </p:cNvSpPr>
          <p:nvPr>
            <p:ph type="sldNum" sz="quarter" idx="12"/>
          </p:nvPr>
        </p:nvSpPr>
        <p:spPr/>
        <p:txBody>
          <a:bodyPr/>
          <a:lstStyle/>
          <a:p>
            <a:fld id="{B83F21AC-9DAB-4970-8BFC-957261180BD4}" type="slidenum">
              <a:rPr lang="nl-NL" smtClean="0"/>
              <a:t>‹nr.›</a:t>
            </a:fld>
            <a:endParaRPr lang="nl-NL"/>
          </a:p>
        </p:txBody>
      </p:sp>
    </p:spTree>
    <p:extLst>
      <p:ext uri="{BB962C8B-B14F-4D97-AF65-F5344CB8AC3E}">
        <p14:creationId xmlns:p14="http://schemas.microsoft.com/office/powerpoint/2010/main" val="178188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E993D5F-0FAC-489D-9E6C-E7EBAA18681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7FC442F-9683-46A3-B8FB-8B03EE8E4207}"/>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6CB831A-B51B-4B2B-B2FF-FCCB360C448F}"/>
              </a:ext>
            </a:extLst>
          </p:cNvPr>
          <p:cNvSpPr>
            <a:spLocks noGrp="1"/>
          </p:cNvSpPr>
          <p:nvPr>
            <p:ph type="dt" sz="half" idx="10"/>
          </p:nvPr>
        </p:nvSpPr>
        <p:spPr/>
        <p:txBody>
          <a:bodyPr/>
          <a:lstStyle/>
          <a:p>
            <a:fld id="{ED283BB7-8DBE-4A9C-9AB7-BBEB9F32CA5E}" type="datetimeFigureOut">
              <a:rPr lang="nl-NL" smtClean="0"/>
              <a:t>22-3-2019</a:t>
            </a:fld>
            <a:endParaRPr lang="nl-NL"/>
          </a:p>
        </p:txBody>
      </p:sp>
      <p:sp>
        <p:nvSpPr>
          <p:cNvPr id="5" name="Tijdelijke aanduiding voor voettekst 4">
            <a:extLst>
              <a:ext uri="{FF2B5EF4-FFF2-40B4-BE49-F238E27FC236}">
                <a16:creationId xmlns:a16="http://schemas.microsoft.com/office/drawing/2014/main" id="{683E50CA-AB79-4193-A458-19BB97BABEC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1B2D261-3AE3-434B-858A-91043B4C325E}"/>
              </a:ext>
            </a:extLst>
          </p:cNvPr>
          <p:cNvSpPr>
            <a:spLocks noGrp="1"/>
          </p:cNvSpPr>
          <p:nvPr>
            <p:ph type="sldNum" sz="quarter" idx="12"/>
          </p:nvPr>
        </p:nvSpPr>
        <p:spPr/>
        <p:txBody>
          <a:bodyPr/>
          <a:lstStyle/>
          <a:p>
            <a:fld id="{B83F21AC-9DAB-4970-8BFC-957261180BD4}" type="slidenum">
              <a:rPr lang="nl-NL" smtClean="0"/>
              <a:t>‹nr.›</a:t>
            </a:fld>
            <a:endParaRPr lang="nl-NL"/>
          </a:p>
        </p:txBody>
      </p:sp>
    </p:spTree>
    <p:extLst>
      <p:ext uri="{BB962C8B-B14F-4D97-AF65-F5344CB8AC3E}">
        <p14:creationId xmlns:p14="http://schemas.microsoft.com/office/powerpoint/2010/main" val="3800963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1721A-0014-46A8-A854-71D9E433DD6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FEDCB77-2E30-42C0-9EAF-21BC26FADEE7}"/>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7A46317-C3B0-47E0-B583-4F91F33A0D6F}"/>
              </a:ext>
            </a:extLst>
          </p:cNvPr>
          <p:cNvSpPr>
            <a:spLocks noGrp="1"/>
          </p:cNvSpPr>
          <p:nvPr>
            <p:ph type="dt" sz="half" idx="10"/>
          </p:nvPr>
        </p:nvSpPr>
        <p:spPr/>
        <p:txBody>
          <a:bodyPr/>
          <a:lstStyle/>
          <a:p>
            <a:fld id="{ED283BB7-8DBE-4A9C-9AB7-BBEB9F32CA5E}" type="datetimeFigureOut">
              <a:rPr lang="nl-NL" smtClean="0"/>
              <a:t>22-3-2019</a:t>
            </a:fld>
            <a:endParaRPr lang="nl-NL"/>
          </a:p>
        </p:txBody>
      </p:sp>
      <p:sp>
        <p:nvSpPr>
          <p:cNvPr id="5" name="Tijdelijke aanduiding voor voettekst 4">
            <a:extLst>
              <a:ext uri="{FF2B5EF4-FFF2-40B4-BE49-F238E27FC236}">
                <a16:creationId xmlns:a16="http://schemas.microsoft.com/office/drawing/2014/main" id="{607C106C-731D-498D-ADB5-FB047DCCCC5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3B8A8B5-DBB1-4C16-85C9-9B32C70098B4}"/>
              </a:ext>
            </a:extLst>
          </p:cNvPr>
          <p:cNvSpPr>
            <a:spLocks noGrp="1"/>
          </p:cNvSpPr>
          <p:nvPr>
            <p:ph type="sldNum" sz="quarter" idx="12"/>
          </p:nvPr>
        </p:nvSpPr>
        <p:spPr/>
        <p:txBody>
          <a:bodyPr/>
          <a:lstStyle/>
          <a:p>
            <a:fld id="{B83F21AC-9DAB-4970-8BFC-957261180BD4}" type="slidenum">
              <a:rPr lang="nl-NL" smtClean="0"/>
              <a:t>‹nr.›</a:t>
            </a:fld>
            <a:endParaRPr lang="nl-NL"/>
          </a:p>
        </p:txBody>
      </p:sp>
    </p:spTree>
    <p:extLst>
      <p:ext uri="{BB962C8B-B14F-4D97-AF65-F5344CB8AC3E}">
        <p14:creationId xmlns:p14="http://schemas.microsoft.com/office/powerpoint/2010/main" val="248070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0A7CD-61F9-4942-BDB9-84770BE347F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8FE6C62-BFEC-4AC3-96DC-A4A1E74E6E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FE352599-1041-4B38-A02C-43912B0DF267}"/>
              </a:ext>
            </a:extLst>
          </p:cNvPr>
          <p:cNvSpPr>
            <a:spLocks noGrp="1"/>
          </p:cNvSpPr>
          <p:nvPr>
            <p:ph type="dt" sz="half" idx="10"/>
          </p:nvPr>
        </p:nvSpPr>
        <p:spPr/>
        <p:txBody>
          <a:bodyPr/>
          <a:lstStyle/>
          <a:p>
            <a:fld id="{ED283BB7-8DBE-4A9C-9AB7-BBEB9F32CA5E}" type="datetimeFigureOut">
              <a:rPr lang="nl-NL" smtClean="0"/>
              <a:t>22-3-2019</a:t>
            </a:fld>
            <a:endParaRPr lang="nl-NL"/>
          </a:p>
        </p:txBody>
      </p:sp>
      <p:sp>
        <p:nvSpPr>
          <p:cNvPr id="5" name="Tijdelijke aanduiding voor voettekst 4">
            <a:extLst>
              <a:ext uri="{FF2B5EF4-FFF2-40B4-BE49-F238E27FC236}">
                <a16:creationId xmlns:a16="http://schemas.microsoft.com/office/drawing/2014/main" id="{A916F8DC-2CAD-44EC-A6C1-3420A223DAB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BF2A63B-8CC7-4ED5-A63A-CF125D4458BE}"/>
              </a:ext>
            </a:extLst>
          </p:cNvPr>
          <p:cNvSpPr>
            <a:spLocks noGrp="1"/>
          </p:cNvSpPr>
          <p:nvPr>
            <p:ph type="sldNum" sz="quarter" idx="12"/>
          </p:nvPr>
        </p:nvSpPr>
        <p:spPr/>
        <p:txBody>
          <a:bodyPr/>
          <a:lstStyle/>
          <a:p>
            <a:fld id="{B83F21AC-9DAB-4970-8BFC-957261180BD4}" type="slidenum">
              <a:rPr lang="nl-NL" smtClean="0"/>
              <a:t>‹nr.›</a:t>
            </a:fld>
            <a:endParaRPr lang="nl-NL"/>
          </a:p>
        </p:txBody>
      </p:sp>
    </p:spTree>
    <p:extLst>
      <p:ext uri="{BB962C8B-B14F-4D97-AF65-F5344CB8AC3E}">
        <p14:creationId xmlns:p14="http://schemas.microsoft.com/office/powerpoint/2010/main" val="1324662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18CFE9-23CE-4581-A024-3FFAF924A3A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D9289A6-D97A-41F6-BAE8-10C3D7B1C957}"/>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A6241C4-5351-4DE0-A56A-86815FFE5161}"/>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B1F923E-3D41-4CC6-9F10-2A0C8774197C}"/>
              </a:ext>
            </a:extLst>
          </p:cNvPr>
          <p:cNvSpPr>
            <a:spLocks noGrp="1"/>
          </p:cNvSpPr>
          <p:nvPr>
            <p:ph type="dt" sz="half" idx="10"/>
          </p:nvPr>
        </p:nvSpPr>
        <p:spPr/>
        <p:txBody>
          <a:bodyPr/>
          <a:lstStyle/>
          <a:p>
            <a:fld id="{ED283BB7-8DBE-4A9C-9AB7-BBEB9F32CA5E}" type="datetimeFigureOut">
              <a:rPr lang="nl-NL" smtClean="0"/>
              <a:t>22-3-2019</a:t>
            </a:fld>
            <a:endParaRPr lang="nl-NL"/>
          </a:p>
        </p:txBody>
      </p:sp>
      <p:sp>
        <p:nvSpPr>
          <p:cNvPr id="6" name="Tijdelijke aanduiding voor voettekst 5">
            <a:extLst>
              <a:ext uri="{FF2B5EF4-FFF2-40B4-BE49-F238E27FC236}">
                <a16:creationId xmlns:a16="http://schemas.microsoft.com/office/drawing/2014/main" id="{D9698611-257F-4E30-8AA8-658F822EFB0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DD551D6-4BE4-4E1E-94FD-6E37EB7D055D}"/>
              </a:ext>
            </a:extLst>
          </p:cNvPr>
          <p:cNvSpPr>
            <a:spLocks noGrp="1"/>
          </p:cNvSpPr>
          <p:nvPr>
            <p:ph type="sldNum" sz="quarter" idx="12"/>
          </p:nvPr>
        </p:nvSpPr>
        <p:spPr/>
        <p:txBody>
          <a:bodyPr/>
          <a:lstStyle/>
          <a:p>
            <a:fld id="{B83F21AC-9DAB-4970-8BFC-957261180BD4}" type="slidenum">
              <a:rPr lang="nl-NL" smtClean="0"/>
              <a:t>‹nr.›</a:t>
            </a:fld>
            <a:endParaRPr lang="nl-NL"/>
          </a:p>
        </p:txBody>
      </p:sp>
    </p:spTree>
    <p:extLst>
      <p:ext uri="{BB962C8B-B14F-4D97-AF65-F5344CB8AC3E}">
        <p14:creationId xmlns:p14="http://schemas.microsoft.com/office/powerpoint/2010/main" val="2287563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B86CC2-4ABA-455E-87AF-95751227231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B3E8605-3E03-4605-A04D-90F79F1AA4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17AE2D0B-04E4-420E-8BF9-4DD187236D82}"/>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28EC60F-4991-4BBF-ADB1-1139690115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C88C3C78-228C-4C9C-86F1-B6FDE6692ED0}"/>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13AF28D-8334-4C19-9130-A54CFD67A70C}"/>
              </a:ext>
            </a:extLst>
          </p:cNvPr>
          <p:cNvSpPr>
            <a:spLocks noGrp="1"/>
          </p:cNvSpPr>
          <p:nvPr>
            <p:ph type="dt" sz="half" idx="10"/>
          </p:nvPr>
        </p:nvSpPr>
        <p:spPr/>
        <p:txBody>
          <a:bodyPr/>
          <a:lstStyle/>
          <a:p>
            <a:fld id="{ED283BB7-8DBE-4A9C-9AB7-BBEB9F32CA5E}" type="datetimeFigureOut">
              <a:rPr lang="nl-NL" smtClean="0"/>
              <a:t>22-3-2019</a:t>
            </a:fld>
            <a:endParaRPr lang="nl-NL"/>
          </a:p>
        </p:txBody>
      </p:sp>
      <p:sp>
        <p:nvSpPr>
          <p:cNvPr id="8" name="Tijdelijke aanduiding voor voettekst 7">
            <a:extLst>
              <a:ext uri="{FF2B5EF4-FFF2-40B4-BE49-F238E27FC236}">
                <a16:creationId xmlns:a16="http://schemas.microsoft.com/office/drawing/2014/main" id="{B8B07801-C356-4C37-96D4-BA2E4CF71EF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84437EE-A91A-474B-A31B-C024668FF804}"/>
              </a:ext>
            </a:extLst>
          </p:cNvPr>
          <p:cNvSpPr>
            <a:spLocks noGrp="1"/>
          </p:cNvSpPr>
          <p:nvPr>
            <p:ph type="sldNum" sz="quarter" idx="12"/>
          </p:nvPr>
        </p:nvSpPr>
        <p:spPr/>
        <p:txBody>
          <a:bodyPr/>
          <a:lstStyle/>
          <a:p>
            <a:fld id="{B83F21AC-9DAB-4970-8BFC-957261180BD4}" type="slidenum">
              <a:rPr lang="nl-NL" smtClean="0"/>
              <a:t>‹nr.›</a:t>
            </a:fld>
            <a:endParaRPr lang="nl-NL"/>
          </a:p>
        </p:txBody>
      </p:sp>
    </p:spTree>
    <p:extLst>
      <p:ext uri="{BB962C8B-B14F-4D97-AF65-F5344CB8AC3E}">
        <p14:creationId xmlns:p14="http://schemas.microsoft.com/office/powerpoint/2010/main" val="1389554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23392-4FBD-44B8-AC46-79233A9CA84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8C8AC09-701A-44C1-88F8-E64FE1245E2A}"/>
              </a:ext>
            </a:extLst>
          </p:cNvPr>
          <p:cNvSpPr>
            <a:spLocks noGrp="1"/>
          </p:cNvSpPr>
          <p:nvPr>
            <p:ph type="dt" sz="half" idx="10"/>
          </p:nvPr>
        </p:nvSpPr>
        <p:spPr/>
        <p:txBody>
          <a:bodyPr/>
          <a:lstStyle/>
          <a:p>
            <a:fld id="{ED283BB7-8DBE-4A9C-9AB7-BBEB9F32CA5E}" type="datetimeFigureOut">
              <a:rPr lang="nl-NL" smtClean="0"/>
              <a:t>22-3-2019</a:t>
            </a:fld>
            <a:endParaRPr lang="nl-NL"/>
          </a:p>
        </p:txBody>
      </p:sp>
      <p:sp>
        <p:nvSpPr>
          <p:cNvPr id="4" name="Tijdelijke aanduiding voor voettekst 3">
            <a:extLst>
              <a:ext uri="{FF2B5EF4-FFF2-40B4-BE49-F238E27FC236}">
                <a16:creationId xmlns:a16="http://schemas.microsoft.com/office/drawing/2014/main" id="{2205A13A-80A1-43C2-8EAE-56C2083BEC8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8B9FD38-AB20-4E5E-B717-9A059AE2438B}"/>
              </a:ext>
            </a:extLst>
          </p:cNvPr>
          <p:cNvSpPr>
            <a:spLocks noGrp="1"/>
          </p:cNvSpPr>
          <p:nvPr>
            <p:ph type="sldNum" sz="quarter" idx="12"/>
          </p:nvPr>
        </p:nvSpPr>
        <p:spPr/>
        <p:txBody>
          <a:bodyPr/>
          <a:lstStyle/>
          <a:p>
            <a:fld id="{B83F21AC-9DAB-4970-8BFC-957261180BD4}" type="slidenum">
              <a:rPr lang="nl-NL" smtClean="0"/>
              <a:t>‹nr.›</a:t>
            </a:fld>
            <a:endParaRPr lang="nl-NL"/>
          </a:p>
        </p:txBody>
      </p:sp>
    </p:spTree>
    <p:extLst>
      <p:ext uri="{BB962C8B-B14F-4D97-AF65-F5344CB8AC3E}">
        <p14:creationId xmlns:p14="http://schemas.microsoft.com/office/powerpoint/2010/main" val="1419256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A2F62B1-4863-421A-9AF0-AC15AEDD9EED}"/>
              </a:ext>
            </a:extLst>
          </p:cNvPr>
          <p:cNvSpPr>
            <a:spLocks noGrp="1"/>
          </p:cNvSpPr>
          <p:nvPr>
            <p:ph type="dt" sz="half" idx="10"/>
          </p:nvPr>
        </p:nvSpPr>
        <p:spPr/>
        <p:txBody>
          <a:bodyPr/>
          <a:lstStyle/>
          <a:p>
            <a:fld id="{ED283BB7-8DBE-4A9C-9AB7-BBEB9F32CA5E}" type="datetimeFigureOut">
              <a:rPr lang="nl-NL" smtClean="0"/>
              <a:t>22-3-2019</a:t>
            </a:fld>
            <a:endParaRPr lang="nl-NL"/>
          </a:p>
        </p:txBody>
      </p:sp>
      <p:sp>
        <p:nvSpPr>
          <p:cNvPr id="3" name="Tijdelijke aanduiding voor voettekst 2">
            <a:extLst>
              <a:ext uri="{FF2B5EF4-FFF2-40B4-BE49-F238E27FC236}">
                <a16:creationId xmlns:a16="http://schemas.microsoft.com/office/drawing/2014/main" id="{3ED1B295-D454-4FE6-9DAE-D80637F3153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DA0B23F-D33F-4EA1-863B-AED786F0EE9B}"/>
              </a:ext>
            </a:extLst>
          </p:cNvPr>
          <p:cNvSpPr>
            <a:spLocks noGrp="1"/>
          </p:cNvSpPr>
          <p:nvPr>
            <p:ph type="sldNum" sz="quarter" idx="12"/>
          </p:nvPr>
        </p:nvSpPr>
        <p:spPr/>
        <p:txBody>
          <a:bodyPr/>
          <a:lstStyle/>
          <a:p>
            <a:fld id="{B83F21AC-9DAB-4970-8BFC-957261180BD4}" type="slidenum">
              <a:rPr lang="nl-NL" smtClean="0"/>
              <a:t>‹nr.›</a:t>
            </a:fld>
            <a:endParaRPr lang="nl-NL"/>
          </a:p>
        </p:txBody>
      </p:sp>
    </p:spTree>
    <p:extLst>
      <p:ext uri="{BB962C8B-B14F-4D97-AF65-F5344CB8AC3E}">
        <p14:creationId xmlns:p14="http://schemas.microsoft.com/office/powerpoint/2010/main" val="752132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E1E39C-D56D-4AEE-B75F-8BDA4B8B945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4A30BC4-7C61-4E44-A7D9-AEF7CF0DC1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0CEF64C-298C-4530-84B9-2492869B5C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83DE4C62-2F45-4B33-96BE-0A545211FEB5}"/>
              </a:ext>
            </a:extLst>
          </p:cNvPr>
          <p:cNvSpPr>
            <a:spLocks noGrp="1"/>
          </p:cNvSpPr>
          <p:nvPr>
            <p:ph type="dt" sz="half" idx="10"/>
          </p:nvPr>
        </p:nvSpPr>
        <p:spPr/>
        <p:txBody>
          <a:bodyPr/>
          <a:lstStyle/>
          <a:p>
            <a:fld id="{ED283BB7-8DBE-4A9C-9AB7-BBEB9F32CA5E}" type="datetimeFigureOut">
              <a:rPr lang="nl-NL" smtClean="0"/>
              <a:t>22-3-2019</a:t>
            </a:fld>
            <a:endParaRPr lang="nl-NL"/>
          </a:p>
        </p:txBody>
      </p:sp>
      <p:sp>
        <p:nvSpPr>
          <p:cNvPr id="6" name="Tijdelijke aanduiding voor voettekst 5">
            <a:extLst>
              <a:ext uri="{FF2B5EF4-FFF2-40B4-BE49-F238E27FC236}">
                <a16:creationId xmlns:a16="http://schemas.microsoft.com/office/drawing/2014/main" id="{D5849A4D-109B-458E-A5E1-EA7220B70A4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FF20E2C-9BE9-4A3F-8E21-E1509B7D25C7}"/>
              </a:ext>
            </a:extLst>
          </p:cNvPr>
          <p:cNvSpPr>
            <a:spLocks noGrp="1"/>
          </p:cNvSpPr>
          <p:nvPr>
            <p:ph type="sldNum" sz="quarter" idx="12"/>
          </p:nvPr>
        </p:nvSpPr>
        <p:spPr/>
        <p:txBody>
          <a:bodyPr/>
          <a:lstStyle/>
          <a:p>
            <a:fld id="{B83F21AC-9DAB-4970-8BFC-957261180BD4}" type="slidenum">
              <a:rPr lang="nl-NL" smtClean="0"/>
              <a:t>‹nr.›</a:t>
            </a:fld>
            <a:endParaRPr lang="nl-NL"/>
          </a:p>
        </p:txBody>
      </p:sp>
    </p:spTree>
    <p:extLst>
      <p:ext uri="{BB962C8B-B14F-4D97-AF65-F5344CB8AC3E}">
        <p14:creationId xmlns:p14="http://schemas.microsoft.com/office/powerpoint/2010/main" val="1046614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E65667-43FE-4610-96D0-E9FF68E9409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301D602-134B-4743-B833-7519502A68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E33BE93-A2DE-45D4-845E-AF921178EE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A7AB1AF3-002A-4255-B09B-B19973AA4DE2}"/>
              </a:ext>
            </a:extLst>
          </p:cNvPr>
          <p:cNvSpPr>
            <a:spLocks noGrp="1"/>
          </p:cNvSpPr>
          <p:nvPr>
            <p:ph type="dt" sz="half" idx="10"/>
          </p:nvPr>
        </p:nvSpPr>
        <p:spPr/>
        <p:txBody>
          <a:bodyPr/>
          <a:lstStyle/>
          <a:p>
            <a:fld id="{ED283BB7-8DBE-4A9C-9AB7-BBEB9F32CA5E}" type="datetimeFigureOut">
              <a:rPr lang="nl-NL" smtClean="0"/>
              <a:t>22-3-2019</a:t>
            </a:fld>
            <a:endParaRPr lang="nl-NL"/>
          </a:p>
        </p:txBody>
      </p:sp>
      <p:sp>
        <p:nvSpPr>
          <p:cNvPr id="6" name="Tijdelijke aanduiding voor voettekst 5">
            <a:extLst>
              <a:ext uri="{FF2B5EF4-FFF2-40B4-BE49-F238E27FC236}">
                <a16:creationId xmlns:a16="http://schemas.microsoft.com/office/drawing/2014/main" id="{D2ABF3B8-EC65-4343-B0E9-B588727B6BA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6FDDF16-650B-4591-963D-73C8B2D565DB}"/>
              </a:ext>
            </a:extLst>
          </p:cNvPr>
          <p:cNvSpPr>
            <a:spLocks noGrp="1"/>
          </p:cNvSpPr>
          <p:nvPr>
            <p:ph type="sldNum" sz="quarter" idx="12"/>
          </p:nvPr>
        </p:nvSpPr>
        <p:spPr/>
        <p:txBody>
          <a:bodyPr/>
          <a:lstStyle/>
          <a:p>
            <a:fld id="{B83F21AC-9DAB-4970-8BFC-957261180BD4}" type="slidenum">
              <a:rPr lang="nl-NL" smtClean="0"/>
              <a:t>‹nr.›</a:t>
            </a:fld>
            <a:endParaRPr lang="nl-NL"/>
          </a:p>
        </p:txBody>
      </p:sp>
    </p:spTree>
    <p:extLst>
      <p:ext uri="{BB962C8B-B14F-4D97-AF65-F5344CB8AC3E}">
        <p14:creationId xmlns:p14="http://schemas.microsoft.com/office/powerpoint/2010/main" val="2988837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3FDBDFE-ADF9-45B4-8988-921B97F9E2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7EC8A28-9892-4FA3-8131-12BC5C1860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7EC0C49-0F83-436D-B184-FC77C1FF78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83BB7-8DBE-4A9C-9AB7-BBEB9F32CA5E}" type="datetimeFigureOut">
              <a:rPr lang="nl-NL" smtClean="0"/>
              <a:t>22-3-2019</a:t>
            </a:fld>
            <a:endParaRPr lang="nl-NL"/>
          </a:p>
        </p:txBody>
      </p:sp>
      <p:sp>
        <p:nvSpPr>
          <p:cNvPr id="5" name="Tijdelijke aanduiding voor voettekst 4">
            <a:extLst>
              <a:ext uri="{FF2B5EF4-FFF2-40B4-BE49-F238E27FC236}">
                <a16:creationId xmlns:a16="http://schemas.microsoft.com/office/drawing/2014/main" id="{3876D216-CFAA-4538-B0F6-C936FFC577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F8A9E9A-75C2-4ADE-887A-D8B82367D9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3F21AC-9DAB-4970-8BFC-957261180BD4}" type="slidenum">
              <a:rPr lang="nl-NL" smtClean="0"/>
              <a:t>‹nr.›</a:t>
            </a:fld>
            <a:endParaRPr lang="nl-NL"/>
          </a:p>
        </p:txBody>
      </p:sp>
    </p:spTree>
    <p:extLst>
      <p:ext uri="{BB962C8B-B14F-4D97-AF65-F5344CB8AC3E}">
        <p14:creationId xmlns:p14="http://schemas.microsoft.com/office/powerpoint/2010/main" val="3209034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radar.avrotros.nl/uitzendingen/documentaires/de-schuldvraag/nederlands/videos/" TargetMode="Externa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voetafdruknederland.nl/" TargetMode="External"/><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file:///C:\Users\emari\AppData\Local\Packages\Microsoft.MicrosoftEdge_8wekyb3d8bbwe\TempState\Downloads\Eindversie%20Monitor%20Brede%20welvaart%202018%20%20web_%20(1).pdf" TargetMode="External"/><Relationship Id="rId2" Type="http://schemas.openxmlformats.org/officeDocument/2006/relationships/hyperlink" Target="https://nos.nl/artikel/2232126-wat-jij-hier-koopt-heeft-wereldwijd-effect-op-het-milieu.html"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ourneweconomy.nl/"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imf.org/external/pubs/ft/sdn/2015/sdn1513.pdf" TargetMode="External"/><Relationship Id="rId2" Type="http://schemas.openxmlformats.org/officeDocument/2006/relationships/hyperlink" Target="https://www.npo.nl/vrijheid-gelijkheid-broederschap/14-05-2014/VARA_101358917"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time_continue=81&amp;v=9X2mNsbVeqM"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kateraworth.com/animations/"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www.degrotetransitie.nl/"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ujlG0YVr1jY"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economieonderwijs.nl/"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kateraworth.com/animation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DC9536-8548-4F3C-878B-7458543C61A5}"/>
              </a:ext>
            </a:extLst>
          </p:cNvPr>
          <p:cNvSpPr>
            <a:spLocks noGrp="1"/>
          </p:cNvSpPr>
          <p:nvPr>
            <p:ph type="ctrTitle"/>
          </p:nvPr>
        </p:nvSpPr>
        <p:spPr>
          <a:xfrm>
            <a:off x="5629181" y="325802"/>
            <a:ext cx="5917215" cy="1498862"/>
          </a:xfrm>
        </p:spPr>
        <p:txBody>
          <a:bodyPr>
            <a:normAutofit/>
          </a:bodyPr>
          <a:lstStyle/>
          <a:p>
            <a:r>
              <a:rPr lang="nl-NL" sz="3600" b="1" dirty="0">
                <a:solidFill>
                  <a:schemeClr val="accent6">
                    <a:lumMod val="75000"/>
                  </a:schemeClr>
                </a:solidFill>
              </a:rPr>
              <a:t>Zeven manieren om te denken als een 21</a:t>
            </a:r>
            <a:r>
              <a:rPr lang="nl-NL" sz="3600" b="1" baseline="30000" dirty="0">
                <a:solidFill>
                  <a:schemeClr val="accent6">
                    <a:lumMod val="75000"/>
                  </a:schemeClr>
                </a:solidFill>
              </a:rPr>
              <a:t>ste</a:t>
            </a:r>
            <a:r>
              <a:rPr lang="nl-NL" sz="3600" b="1" dirty="0">
                <a:solidFill>
                  <a:schemeClr val="accent6">
                    <a:lumMod val="75000"/>
                  </a:schemeClr>
                </a:solidFill>
              </a:rPr>
              <a:t> eeuw econoom </a:t>
            </a:r>
          </a:p>
        </p:txBody>
      </p:sp>
      <p:sp>
        <p:nvSpPr>
          <p:cNvPr id="3" name="Ondertitel 2">
            <a:extLst>
              <a:ext uri="{FF2B5EF4-FFF2-40B4-BE49-F238E27FC236}">
                <a16:creationId xmlns:a16="http://schemas.microsoft.com/office/drawing/2014/main" id="{45655CAB-4B80-43BB-91C2-31B45B54036E}"/>
              </a:ext>
            </a:extLst>
          </p:cNvPr>
          <p:cNvSpPr>
            <a:spLocks noGrp="1"/>
          </p:cNvSpPr>
          <p:nvPr>
            <p:ph type="subTitle" idx="1"/>
          </p:nvPr>
        </p:nvSpPr>
        <p:spPr>
          <a:xfrm>
            <a:off x="1953049" y="3638612"/>
            <a:ext cx="9144000" cy="2656680"/>
          </a:xfrm>
        </p:spPr>
        <p:txBody>
          <a:bodyPr/>
          <a:lstStyle/>
          <a:p>
            <a:endParaRPr lang="nl-NL" dirty="0"/>
          </a:p>
        </p:txBody>
      </p:sp>
      <p:pic>
        <p:nvPicPr>
          <p:cNvPr id="6" name="Afbeelding 5">
            <a:extLst>
              <a:ext uri="{FF2B5EF4-FFF2-40B4-BE49-F238E27FC236}">
                <a16:creationId xmlns:a16="http://schemas.microsoft.com/office/drawing/2014/main" id="{4B2C659E-2B43-4E02-923B-8DF0F096A0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51" y="31567"/>
            <a:ext cx="4273462" cy="6602498"/>
          </a:xfrm>
          <a:prstGeom prst="rect">
            <a:avLst/>
          </a:prstGeom>
        </p:spPr>
      </p:pic>
      <p:pic>
        <p:nvPicPr>
          <p:cNvPr id="8" name="Afbeelding 7">
            <a:extLst>
              <a:ext uri="{FF2B5EF4-FFF2-40B4-BE49-F238E27FC236}">
                <a16:creationId xmlns:a16="http://schemas.microsoft.com/office/drawing/2014/main" id="{232C7CBE-17E0-43E2-AE40-8674CF7A61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2306" y="2928934"/>
            <a:ext cx="5561225" cy="3705131"/>
          </a:xfrm>
          <a:prstGeom prst="rect">
            <a:avLst/>
          </a:prstGeom>
        </p:spPr>
      </p:pic>
    </p:spTree>
    <p:extLst>
      <p:ext uri="{BB962C8B-B14F-4D97-AF65-F5344CB8AC3E}">
        <p14:creationId xmlns:p14="http://schemas.microsoft.com/office/powerpoint/2010/main" val="3402090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346355-49F4-4444-887C-4CDA75ABFDAD}"/>
              </a:ext>
            </a:extLst>
          </p:cNvPr>
          <p:cNvSpPr>
            <a:spLocks noGrp="1"/>
          </p:cNvSpPr>
          <p:nvPr>
            <p:ph type="ctrTitle"/>
          </p:nvPr>
        </p:nvSpPr>
        <p:spPr>
          <a:xfrm>
            <a:off x="1524000" y="320511"/>
            <a:ext cx="9144000" cy="1018076"/>
          </a:xfrm>
        </p:spPr>
        <p:txBody>
          <a:bodyPr>
            <a:normAutofit fontScale="90000"/>
          </a:bodyPr>
          <a:lstStyle/>
          <a:p>
            <a:br>
              <a:rPr lang="nl-NL" dirty="0"/>
            </a:br>
            <a:br>
              <a:rPr lang="nl-NL" dirty="0"/>
            </a:br>
            <a:br>
              <a:rPr lang="nl-NL" dirty="0"/>
            </a:br>
            <a:br>
              <a:rPr lang="nl-NL" dirty="0"/>
            </a:br>
            <a:endParaRPr lang="nl-NL" dirty="0"/>
          </a:p>
        </p:txBody>
      </p:sp>
      <p:sp>
        <p:nvSpPr>
          <p:cNvPr id="3" name="Ondertitel 2">
            <a:extLst>
              <a:ext uri="{FF2B5EF4-FFF2-40B4-BE49-F238E27FC236}">
                <a16:creationId xmlns:a16="http://schemas.microsoft.com/office/drawing/2014/main" id="{086BD23D-B616-4DD8-B78A-6BC2D421A35F}"/>
              </a:ext>
            </a:extLst>
          </p:cNvPr>
          <p:cNvSpPr>
            <a:spLocks noGrp="1"/>
          </p:cNvSpPr>
          <p:nvPr>
            <p:ph type="subTitle" idx="1"/>
          </p:nvPr>
        </p:nvSpPr>
        <p:spPr>
          <a:xfrm>
            <a:off x="1577419" y="1709707"/>
            <a:ext cx="9570098" cy="4827781"/>
          </a:xfrm>
        </p:spPr>
        <p:txBody>
          <a:bodyPr>
            <a:normAutofit lnSpcReduction="10000"/>
          </a:bodyPr>
          <a:lstStyle/>
          <a:p>
            <a:pPr algn="r"/>
            <a:endParaRPr lang="nl-NL" dirty="0"/>
          </a:p>
          <a:p>
            <a:r>
              <a:rPr lang="nl-NL" dirty="0"/>
              <a:t>BBP, het Bruto Binnenlands product </a:t>
            </a:r>
          </a:p>
          <a:p>
            <a:r>
              <a:rPr lang="nl-NL" dirty="0"/>
              <a:t>is de totale waarde van alle  goederen en diensten die in een jaar in een land zijn geproduceerd</a:t>
            </a:r>
          </a:p>
          <a:p>
            <a:r>
              <a:rPr lang="nl-NL" dirty="0"/>
              <a:t>Optelsom van economische activiteiten</a:t>
            </a:r>
          </a:p>
          <a:p>
            <a:r>
              <a:rPr lang="nl-NL" b="1" dirty="0"/>
              <a:t>kwantitatief niet kwalitatief</a:t>
            </a:r>
          </a:p>
          <a:p>
            <a:endParaRPr lang="nl-NL" b="1" dirty="0"/>
          </a:p>
          <a:p>
            <a:r>
              <a:rPr lang="nl-NL" b="1" dirty="0"/>
              <a:t>Wat meet het BBP niet:</a:t>
            </a:r>
            <a:endParaRPr lang="nl-NL" dirty="0"/>
          </a:p>
          <a:p>
            <a:r>
              <a:rPr lang="nl-NL" dirty="0"/>
              <a:t>Het verval van ecosystemen en de uitputting van grondstofvoorraden</a:t>
            </a:r>
          </a:p>
          <a:p>
            <a:r>
              <a:rPr lang="nl-NL" dirty="0"/>
              <a:t>De verwaarlozing en vernietiging van menselijk en sociaal kapitaal </a:t>
            </a:r>
          </a:p>
          <a:p>
            <a:r>
              <a:rPr lang="nl-NL" dirty="0"/>
              <a:t>De groeiende kloof tussen arm en rijk </a:t>
            </a:r>
          </a:p>
          <a:p>
            <a:endParaRPr lang="nl-NL" dirty="0"/>
          </a:p>
          <a:p>
            <a:pPr algn="r"/>
            <a:endParaRPr lang="nl-NL" dirty="0"/>
          </a:p>
        </p:txBody>
      </p:sp>
      <p:sp>
        <p:nvSpPr>
          <p:cNvPr id="4" name="Rechthoek 3">
            <a:extLst>
              <a:ext uri="{FF2B5EF4-FFF2-40B4-BE49-F238E27FC236}">
                <a16:creationId xmlns:a16="http://schemas.microsoft.com/office/drawing/2014/main" id="{D08ECF90-D3BC-46A4-8AA6-6B86B51C70B9}"/>
              </a:ext>
            </a:extLst>
          </p:cNvPr>
          <p:cNvSpPr/>
          <p:nvPr/>
        </p:nvSpPr>
        <p:spPr>
          <a:xfrm>
            <a:off x="1904214" y="509379"/>
            <a:ext cx="9276992" cy="1200329"/>
          </a:xfrm>
          <a:prstGeom prst="rect">
            <a:avLst/>
          </a:prstGeom>
        </p:spPr>
        <p:txBody>
          <a:bodyPr wrap="square">
            <a:spAutoFit/>
          </a:bodyPr>
          <a:lstStyle/>
          <a:p>
            <a:pPr algn="ctr"/>
            <a:r>
              <a:rPr lang="nl-NL" sz="3600" b="1" dirty="0"/>
              <a:t>Maar wat bedoelen we eigenlijk met economische groei?</a:t>
            </a:r>
          </a:p>
        </p:txBody>
      </p:sp>
    </p:spTree>
    <p:extLst>
      <p:ext uri="{BB962C8B-B14F-4D97-AF65-F5344CB8AC3E}">
        <p14:creationId xmlns:p14="http://schemas.microsoft.com/office/powerpoint/2010/main" val="1463024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9F9174-47AC-44BD-B528-8330C6F8899E}"/>
              </a:ext>
            </a:extLst>
          </p:cNvPr>
          <p:cNvSpPr>
            <a:spLocks noGrp="1"/>
          </p:cNvSpPr>
          <p:nvPr>
            <p:ph type="ctrTitle"/>
          </p:nvPr>
        </p:nvSpPr>
        <p:spPr>
          <a:xfrm>
            <a:off x="1524000" y="92051"/>
            <a:ext cx="9144000" cy="650453"/>
          </a:xfrm>
        </p:spPr>
        <p:txBody>
          <a:bodyPr>
            <a:normAutofit/>
          </a:bodyPr>
          <a:lstStyle/>
          <a:p>
            <a:r>
              <a:rPr lang="nl-NL" sz="3200" b="1" dirty="0"/>
              <a:t>De onhoudbaarheid van exponentiële groei</a:t>
            </a:r>
          </a:p>
        </p:txBody>
      </p:sp>
      <p:sp>
        <p:nvSpPr>
          <p:cNvPr id="3" name="Ondertitel 2">
            <a:extLst>
              <a:ext uri="{FF2B5EF4-FFF2-40B4-BE49-F238E27FC236}">
                <a16:creationId xmlns:a16="http://schemas.microsoft.com/office/drawing/2014/main" id="{323D9270-AA7E-4E96-BA6B-D7F8936DFC44}"/>
              </a:ext>
            </a:extLst>
          </p:cNvPr>
          <p:cNvSpPr>
            <a:spLocks noGrp="1"/>
          </p:cNvSpPr>
          <p:nvPr>
            <p:ph type="subTitle" idx="1"/>
          </p:nvPr>
        </p:nvSpPr>
        <p:spPr>
          <a:xfrm>
            <a:off x="1524000" y="1539550"/>
            <a:ext cx="9144000" cy="4767943"/>
          </a:xfrm>
        </p:spPr>
        <p:txBody>
          <a:bodyPr>
            <a:normAutofit/>
          </a:bodyPr>
          <a:lstStyle/>
          <a:p>
            <a:endParaRPr lang="nl-NL" u="sng" dirty="0">
              <a:hlinkClick r:id="rId2"/>
            </a:endParaRPr>
          </a:p>
          <a:p>
            <a:endParaRPr lang="nl-NL" u="sng" dirty="0">
              <a:hlinkClick r:id="rId2"/>
            </a:endParaRPr>
          </a:p>
          <a:p>
            <a:endParaRPr lang="nl-NL" u="sng" dirty="0">
              <a:hlinkClick r:id="rId2"/>
            </a:endParaRPr>
          </a:p>
          <a:p>
            <a:endParaRPr lang="nl-NL" u="sng" dirty="0">
              <a:hlinkClick r:id="rId2"/>
            </a:endParaRPr>
          </a:p>
          <a:p>
            <a:endParaRPr lang="nl-NL" u="sng" dirty="0">
              <a:hlinkClick r:id="rId2"/>
            </a:endParaRPr>
          </a:p>
          <a:p>
            <a:endParaRPr lang="nl-NL" u="sng" dirty="0">
              <a:hlinkClick r:id="rId2"/>
            </a:endParaRPr>
          </a:p>
          <a:p>
            <a:endParaRPr lang="nl-NL" u="sng" dirty="0">
              <a:hlinkClick r:id="rId2"/>
            </a:endParaRPr>
          </a:p>
          <a:p>
            <a:endParaRPr lang="nl-NL" u="sng" dirty="0">
              <a:hlinkClick r:id="rId2"/>
            </a:endParaRPr>
          </a:p>
          <a:p>
            <a:endParaRPr lang="nl-NL" i="1" u="sng" dirty="0">
              <a:hlinkClick r:id="rId2"/>
            </a:endParaRPr>
          </a:p>
          <a:p>
            <a:endParaRPr lang="nl-NL" sz="1600" u="sng" dirty="0">
              <a:hlinkClick r:id="rId2"/>
            </a:endParaRPr>
          </a:p>
          <a:p>
            <a:r>
              <a:rPr lang="nl-NL" sz="1600" u="sng" dirty="0">
                <a:hlinkClick r:id="rId2"/>
              </a:rPr>
              <a:t>https://radar.avrotros.nl/uitzendingen/documentaires/de-schuldvraag/nederlands/videos/</a:t>
            </a:r>
            <a:endParaRPr lang="nl-NL" sz="1600" dirty="0"/>
          </a:p>
          <a:p>
            <a:endParaRPr lang="nl-NL" dirty="0"/>
          </a:p>
        </p:txBody>
      </p:sp>
      <p:pic>
        <p:nvPicPr>
          <p:cNvPr id="5" name="Afbeelding 4">
            <a:extLst>
              <a:ext uri="{FF2B5EF4-FFF2-40B4-BE49-F238E27FC236}">
                <a16:creationId xmlns:a16="http://schemas.microsoft.com/office/drawing/2014/main" id="{D97DA92A-0D0C-4D63-9E05-9AAB30A5D4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1405" y="817843"/>
            <a:ext cx="6065096" cy="3410135"/>
          </a:xfrm>
          <a:prstGeom prst="rect">
            <a:avLst/>
          </a:prstGeom>
        </p:spPr>
      </p:pic>
      <p:pic>
        <p:nvPicPr>
          <p:cNvPr id="6" name="Afbeelding 5">
            <a:extLst>
              <a:ext uri="{FF2B5EF4-FFF2-40B4-BE49-F238E27FC236}">
                <a16:creationId xmlns:a16="http://schemas.microsoft.com/office/drawing/2014/main" id="{7A42D0CB-0D74-4344-BD61-249D261B45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915" y="837977"/>
            <a:ext cx="3410134" cy="3410134"/>
          </a:xfrm>
          <a:prstGeom prst="rect">
            <a:avLst/>
          </a:prstGeom>
        </p:spPr>
      </p:pic>
      <p:sp>
        <p:nvSpPr>
          <p:cNvPr id="4" name="Rechthoek 3">
            <a:extLst>
              <a:ext uri="{FF2B5EF4-FFF2-40B4-BE49-F238E27FC236}">
                <a16:creationId xmlns:a16="http://schemas.microsoft.com/office/drawing/2014/main" id="{4353C04B-C663-4019-B5DD-876B294485BD}"/>
              </a:ext>
            </a:extLst>
          </p:cNvPr>
          <p:cNvSpPr/>
          <p:nvPr/>
        </p:nvSpPr>
        <p:spPr>
          <a:xfrm>
            <a:off x="897915" y="4539138"/>
            <a:ext cx="10178580" cy="1846659"/>
          </a:xfrm>
          <a:prstGeom prst="rect">
            <a:avLst/>
          </a:prstGeom>
        </p:spPr>
        <p:txBody>
          <a:bodyPr wrap="square">
            <a:spAutoFit/>
          </a:bodyPr>
          <a:lstStyle/>
          <a:p>
            <a:pPr algn="ctr"/>
            <a:endParaRPr lang="nl-NL" sz="2400" dirty="0"/>
          </a:p>
          <a:p>
            <a:pPr algn="ctr"/>
            <a:r>
              <a:rPr lang="nl-NL" sz="2400" dirty="0"/>
              <a:t>BBP is als een opstijgend vliegtuig zonder kompas, </a:t>
            </a:r>
          </a:p>
          <a:p>
            <a:pPr algn="ctr"/>
            <a:r>
              <a:rPr lang="nl-NL" sz="2400" dirty="0"/>
              <a:t>alleen een snelheidsmeter, geen hoogtemeter, geen luchtkwaliteitsmeter in de cockpit,  en geen landingsplan.</a:t>
            </a:r>
          </a:p>
          <a:p>
            <a:pPr algn="ctr"/>
            <a:endParaRPr lang="nl-NL" dirty="0"/>
          </a:p>
        </p:txBody>
      </p:sp>
    </p:spTree>
    <p:extLst>
      <p:ext uri="{BB962C8B-B14F-4D97-AF65-F5344CB8AC3E}">
        <p14:creationId xmlns:p14="http://schemas.microsoft.com/office/powerpoint/2010/main" val="2953876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9F140C-05D9-47DE-AF1E-B7A946F73E6C}"/>
              </a:ext>
            </a:extLst>
          </p:cNvPr>
          <p:cNvSpPr>
            <a:spLocks noGrp="1"/>
          </p:cNvSpPr>
          <p:nvPr>
            <p:ph type="ctrTitle"/>
          </p:nvPr>
        </p:nvSpPr>
        <p:spPr>
          <a:xfrm>
            <a:off x="1524000" y="270588"/>
            <a:ext cx="9938994" cy="6134878"/>
          </a:xfrm>
        </p:spPr>
        <p:txBody>
          <a:bodyPr>
            <a:normAutofit fontScale="90000"/>
          </a:bodyPr>
          <a:lstStyle/>
          <a:p>
            <a:pPr algn="r"/>
            <a:br>
              <a:rPr lang="nl-NL" sz="2400" dirty="0"/>
            </a:br>
            <a:br>
              <a:rPr lang="nl-NL" sz="2400" dirty="0"/>
            </a:br>
            <a:br>
              <a:rPr lang="nl-NL" sz="2400" dirty="0"/>
            </a:br>
            <a:br>
              <a:rPr lang="nl-NL" sz="2400" dirty="0"/>
            </a:br>
            <a:br>
              <a:rPr lang="nl-NL" sz="2400" dirty="0"/>
            </a:br>
            <a:br>
              <a:rPr lang="nl-NL" sz="2400" dirty="0"/>
            </a:br>
            <a:br>
              <a:rPr lang="nl-NL" sz="2400" dirty="0"/>
            </a:br>
            <a:br>
              <a:rPr lang="nl-NL" sz="2400" dirty="0"/>
            </a:br>
            <a:br>
              <a:rPr lang="nl-NL" sz="2400" dirty="0"/>
            </a:br>
            <a:br>
              <a:rPr lang="nl-NL" sz="2400" dirty="0"/>
            </a:br>
            <a:r>
              <a:rPr lang="nl-NL" sz="2900" dirty="0"/>
              <a:t>Het bbp is een </a:t>
            </a:r>
            <a:r>
              <a:rPr lang="nl-NL" sz="2900" b="1" dirty="0"/>
              <a:t>koekoeksjong</a:t>
            </a:r>
            <a:r>
              <a:rPr lang="nl-NL" sz="2900" dirty="0"/>
              <a:t> </a:t>
            </a:r>
            <a:br>
              <a:rPr lang="nl-NL" sz="2900" dirty="0"/>
            </a:br>
            <a:r>
              <a:rPr lang="nl-NL" sz="2900" dirty="0"/>
              <a:t>in het economische nest</a:t>
            </a:r>
            <a:br>
              <a:rPr lang="nl-NL" sz="2900" dirty="0"/>
            </a:br>
            <a:r>
              <a:rPr lang="nl-NL" sz="2900" dirty="0"/>
              <a:t>Hoe komt het koekoeksei </a:t>
            </a:r>
            <a:br>
              <a:rPr lang="nl-NL" sz="2900" dirty="0"/>
            </a:br>
            <a:r>
              <a:rPr lang="nl-NL" sz="2900" dirty="0"/>
              <a:t>in het nest?</a:t>
            </a:r>
            <a:br>
              <a:rPr lang="nl-NL" sz="2900" dirty="0"/>
            </a:br>
            <a:br>
              <a:rPr lang="nl-NL" sz="2900" dirty="0"/>
            </a:br>
            <a:r>
              <a:rPr lang="nl-NL" sz="2900" b="1" dirty="0"/>
              <a:t>Economie heeft zijn doel verloren</a:t>
            </a:r>
            <a:br>
              <a:rPr lang="nl-NL" sz="2900" dirty="0"/>
            </a:br>
            <a:br>
              <a:rPr lang="nl-NL" sz="2900" dirty="0"/>
            </a:br>
            <a:r>
              <a:rPr lang="nl-NL" sz="2900" b="1" dirty="0"/>
              <a:t>Economie = huishoudkunde </a:t>
            </a:r>
            <a:br>
              <a:rPr lang="nl-NL" sz="2900" dirty="0"/>
            </a:br>
            <a:r>
              <a:rPr lang="nl-NL" sz="2900" dirty="0"/>
              <a:t>(oude Griekenland)</a:t>
            </a:r>
            <a:br>
              <a:rPr lang="nl-NL" sz="2900" dirty="0"/>
            </a:br>
            <a:br>
              <a:rPr lang="nl-NL" sz="2900" dirty="0"/>
            </a:br>
            <a:r>
              <a:rPr lang="nl-NL" sz="2900" dirty="0"/>
              <a:t>van het gezin</a:t>
            </a:r>
            <a:br>
              <a:rPr lang="nl-NL" sz="2900" dirty="0"/>
            </a:br>
            <a:r>
              <a:rPr lang="nl-NL" sz="2900" dirty="0"/>
              <a:t>van de stadstaat</a:t>
            </a:r>
            <a:br>
              <a:rPr lang="nl-NL" sz="2900" dirty="0"/>
            </a:br>
            <a:r>
              <a:rPr lang="nl-NL" sz="2900" dirty="0"/>
              <a:t>de natiestaat</a:t>
            </a:r>
            <a:br>
              <a:rPr lang="nl-NL" sz="2900" dirty="0"/>
            </a:br>
            <a:r>
              <a:rPr lang="nl-NL" sz="2900" dirty="0"/>
              <a:t>de Aarde</a:t>
            </a:r>
            <a:br>
              <a:rPr lang="nl-NL" sz="2400" dirty="0"/>
            </a:br>
            <a:br>
              <a:rPr lang="nl-NL" sz="2400" dirty="0"/>
            </a:br>
            <a:br>
              <a:rPr lang="nl-NL" sz="1200" dirty="0"/>
            </a:br>
            <a:br>
              <a:rPr lang="nl-NL" sz="1200" dirty="0"/>
            </a:br>
            <a:endParaRPr lang="nl-NL" sz="1200" dirty="0"/>
          </a:p>
        </p:txBody>
      </p:sp>
      <p:sp>
        <p:nvSpPr>
          <p:cNvPr id="3" name="Ondertitel 2">
            <a:extLst>
              <a:ext uri="{FF2B5EF4-FFF2-40B4-BE49-F238E27FC236}">
                <a16:creationId xmlns:a16="http://schemas.microsoft.com/office/drawing/2014/main" id="{01A66937-2325-4B86-9307-9CA00C2DDCCE}"/>
              </a:ext>
            </a:extLst>
          </p:cNvPr>
          <p:cNvSpPr>
            <a:spLocks noGrp="1"/>
          </p:cNvSpPr>
          <p:nvPr>
            <p:ph type="subTitle" idx="1"/>
          </p:nvPr>
        </p:nvSpPr>
        <p:spPr>
          <a:xfrm>
            <a:off x="1440025" y="5878286"/>
            <a:ext cx="9144000" cy="107302"/>
          </a:xfrm>
        </p:spPr>
        <p:txBody>
          <a:bodyPr>
            <a:normAutofit fontScale="25000" lnSpcReduction="20000"/>
          </a:bodyPr>
          <a:lstStyle/>
          <a:p>
            <a:endParaRPr lang="nl-NL" dirty="0"/>
          </a:p>
        </p:txBody>
      </p:sp>
      <p:pic>
        <p:nvPicPr>
          <p:cNvPr id="5" name="Afbeelding 4">
            <a:extLst>
              <a:ext uri="{FF2B5EF4-FFF2-40B4-BE49-F238E27FC236}">
                <a16:creationId xmlns:a16="http://schemas.microsoft.com/office/drawing/2014/main" id="{EA66D771-324F-4145-8CE4-34DE1F1737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782" y="634482"/>
            <a:ext cx="6647337" cy="5351106"/>
          </a:xfrm>
          <a:prstGeom prst="rect">
            <a:avLst/>
          </a:prstGeom>
        </p:spPr>
      </p:pic>
    </p:spTree>
    <p:extLst>
      <p:ext uri="{BB962C8B-B14F-4D97-AF65-F5344CB8AC3E}">
        <p14:creationId xmlns:p14="http://schemas.microsoft.com/office/powerpoint/2010/main" val="695701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A6E8AB-226C-4D62-B02A-52D968025F27}"/>
              </a:ext>
            </a:extLst>
          </p:cNvPr>
          <p:cNvSpPr>
            <a:spLocks noGrp="1"/>
          </p:cNvSpPr>
          <p:nvPr>
            <p:ph type="title"/>
          </p:nvPr>
        </p:nvSpPr>
        <p:spPr/>
        <p:txBody>
          <a:bodyPr>
            <a:normAutofit/>
          </a:bodyPr>
          <a:lstStyle/>
          <a:p>
            <a:br>
              <a:rPr lang="nl-NL" dirty="0"/>
            </a:br>
            <a:endParaRPr lang="nl-NL" dirty="0"/>
          </a:p>
        </p:txBody>
      </p:sp>
      <p:sp>
        <p:nvSpPr>
          <p:cNvPr id="3" name="Tijdelijke aanduiding voor inhoud 2">
            <a:extLst>
              <a:ext uri="{FF2B5EF4-FFF2-40B4-BE49-F238E27FC236}">
                <a16:creationId xmlns:a16="http://schemas.microsoft.com/office/drawing/2014/main" id="{4A59647E-1FB2-4B3A-BB4A-839502F25A0C}"/>
              </a:ext>
            </a:extLst>
          </p:cNvPr>
          <p:cNvSpPr>
            <a:spLocks noGrp="1"/>
          </p:cNvSpPr>
          <p:nvPr>
            <p:ph idx="1"/>
          </p:nvPr>
        </p:nvSpPr>
        <p:spPr>
          <a:xfrm>
            <a:off x="838200" y="509047"/>
            <a:ext cx="10515600" cy="5667916"/>
          </a:xfrm>
        </p:spPr>
        <p:txBody>
          <a:bodyPr>
            <a:normAutofit lnSpcReduction="10000"/>
          </a:bodyPr>
          <a:lstStyle/>
          <a:p>
            <a:pPr algn="ctr"/>
            <a:r>
              <a:rPr lang="nl-NL" sz="3600" b="1" dirty="0"/>
              <a:t>Groei van wat, en waarom, </a:t>
            </a:r>
            <a:br>
              <a:rPr lang="nl-NL" sz="3600" b="1" dirty="0"/>
            </a:br>
            <a:r>
              <a:rPr lang="nl-NL" sz="3600" b="1" dirty="0"/>
              <a:t>en voor wie, wie betaalt de kosten, </a:t>
            </a:r>
            <a:br>
              <a:rPr lang="nl-NL" sz="3600" b="1" dirty="0"/>
            </a:br>
            <a:r>
              <a:rPr lang="nl-NL" sz="3600" b="1" dirty="0"/>
              <a:t>en hoeveel is genoeg? </a:t>
            </a:r>
          </a:p>
          <a:p>
            <a:pPr marL="0" indent="0" algn="ctr">
              <a:buNone/>
            </a:pPr>
            <a:endParaRPr lang="nl-NL" sz="3600" dirty="0"/>
          </a:p>
          <a:p>
            <a:pPr algn="ctr"/>
            <a:r>
              <a:rPr lang="nl-NL" sz="3600" dirty="0"/>
              <a:t>Kunnen we van groei naar bloei?</a:t>
            </a:r>
          </a:p>
          <a:p>
            <a:pPr algn="ctr"/>
            <a:r>
              <a:rPr lang="nl-NL" sz="3600" dirty="0"/>
              <a:t>Kan een economie volwassen worden?</a:t>
            </a:r>
            <a:br>
              <a:rPr lang="nl-NL" sz="3600" dirty="0"/>
            </a:br>
            <a:endParaRPr lang="nl-NL" sz="3600" dirty="0"/>
          </a:p>
          <a:p>
            <a:pPr algn="ctr"/>
            <a:r>
              <a:rPr lang="nl-NL" sz="3600" dirty="0"/>
              <a:t>Kan een onderneming zich als een boom gedragen? Een die in de beginjaren naar boven schiet maar zodra deze volwassen is, stopt het met groeien. De boom groeit niet meer, maar levert nog wel fruit. </a:t>
            </a:r>
          </a:p>
          <a:p>
            <a:pPr algn="ctr"/>
            <a:endParaRPr lang="nl-NL" b="1" dirty="0"/>
          </a:p>
          <a:p>
            <a:endParaRPr lang="nl-NL" dirty="0"/>
          </a:p>
          <a:p>
            <a:endParaRPr lang="nl-NL" dirty="0"/>
          </a:p>
        </p:txBody>
      </p:sp>
    </p:spTree>
    <p:extLst>
      <p:ext uri="{BB962C8B-B14F-4D97-AF65-F5344CB8AC3E}">
        <p14:creationId xmlns:p14="http://schemas.microsoft.com/office/powerpoint/2010/main" val="1576628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562FFF-9F25-4402-B502-0B4748262640}"/>
              </a:ext>
            </a:extLst>
          </p:cNvPr>
          <p:cNvSpPr>
            <a:spLocks noGrp="1"/>
          </p:cNvSpPr>
          <p:nvPr>
            <p:ph type="ctrTitle"/>
          </p:nvPr>
        </p:nvSpPr>
        <p:spPr>
          <a:xfrm>
            <a:off x="1524000" y="821094"/>
            <a:ext cx="9999306" cy="5383763"/>
          </a:xfrm>
        </p:spPr>
        <p:txBody>
          <a:bodyPr>
            <a:normAutofit/>
          </a:bodyPr>
          <a:lstStyle/>
          <a:p>
            <a:pPr algn="r"/>
            <a:r>
              <a:rPr lang="nl-NL" sz="2000" dirty="0"/>
              <a:t>Het sociale fundament </a:t>
            </a:r>
            <a:br>
              <a:rPr lang="nl-NL" sz="2000" dirty="0"/>
            </a:br>
            <a:r>
              <a:rPr lang="nl-NL" sz="2000" dirty="0"/>
              <a:t>vormt de binnengrens, </a:t>
            </a:r>
            <a:br>
              <a:rPr lang="nl-NL" sz="2000" dirty="0"/>
            </a:br>
            <a:r>
              <a:rPr lang="nl-NL" sz="2000" dirty="0"/>
              <a:t>en zet de </a:t>
            </a:r>
            <a:r>
              <a:rPr lang="nl-NL" sz="2000" b="1" dirty="0"/>
              <a:t>basisbehoeften</a:t>
            </a:r>
            <a:r>
              <a:rPr lang="nl-NL" sz="2000" dirty="0"/>
              <a:t> uiteen</a:t>
            </a:r>
            <a:br>
              <a:rPr lang="nl-NL" sz="2000" dirty="0"/>
            </a:br>
            <a:r>
              <a:rPr lang="nl-NL" sz="2000" dirty="0"/>
              <a:t>waar iedereen in voldoende mate </a:t>
            </a:r>
            <a:br>
              <a:rPr lang="nl-NL" sz="2000" dirty="0"/>
            </a:br>
            <a:r>
              <a:rPr lang="nl-NL" sz="2000" dirty="0"/>
              <a:t>over zou moeten beschikken</a:t>
            </a:r>
            <a:br>
              <a:rPr lang="nl-NL" sz="2000" dirty="0"/>
            </a:br>
            <a:r>
              <a:rPr lang="nl-NL" sz="2000" dirty="0"/>
              <a:t>Het bestaat uit twaalf dimensies die zijn</a:t>
            </a:r>
            <a:br>
              <a:rPr lang="nl-NL" sz="2000" dirty="0"/>
            </a:br>
            <a:r>
              <a:rPr lang="nl-NL" sz="2000" dirty="0"/>
              <a:t>ontleent aan de in 2015 gepubliceerde</a:t>
            </a:r>
            <a:br>
              <a:rPr lang="nl-NL" sz="2000" dirty="0"/>
            </a:br>
            <a:r>
              <a:rPr lang="nl-NL" sz="2000" dirty="0"/>
              <a:t>VN </a:t>
            </a:r>
            <a:r>
              <a:rPr lang="nl-NL" sz="2000" b="1" dirty="0"/>
              <a:t>Duurzame Ontwikkelingsdoelen</a:t>
            </a:r>
            <a:br>
              <a:rPr lang="nl-NL" sz="2000" dirty="0"/>
            </a:br>
            <a:br>
              <a:rPr lang="nl-NL" sz="2000" dirty="0"/>
            </a:br>
            <a:br>
              <a:rPr lang="nl-NL" sz="2000" dirty="0"/>
            </a:br>
            <a:r>
              <a:rPr lang="nl-NL" sz="2000" dirty="0"/>
              <a:t>Het ecologisch plafond</a:t>
            </a:r>
            <a:br>
              <a:rPr lang="nl-NL" sz="2000" dirty="0"/>
            </a:br>
            <a:r>
              <a:rPr lang="nl-NL" sz="2000" dirty="0"/>
              <a:t>bestaat uit </a:t>
            </a:r>
            <a:r>
              <a:rPr lang="nl-NL" sz="2000" b="1" dirty="0"/>
              <a:t>negen planetaire grenzen </a:t>
            </a:r>
            <a:br>
              <a:rPr lang="nl-NL" sz="2000" dirty="0"/>
            </a:br>
            <a:r>
              <a:rPr lang="nl-NL" sz="2000" dirty="0"/>
              <a:t>die geformuleerd zijn door </a:t>
            </a:r>
            <a:br>
              <a:rPr lang="nl-NL" sz="2000" dirty="0"/>
            </a:br>
            <a:r>
              <a:rPr lang="nl-NL" sz="2000" dirty="0"/>
              <a:t>een internationale groep wetenschappers</a:t>
            </a:r>
            <a:br>
              <a:rPr lang="nl-NL" sz="2000" dirty="0"/>
            </a:br>
            <a:br>
              <a:rPr lang="nl-NL" sz="2000" dirty="0"/>
            </a:br>
            <a:br>
              <a:rPr lang="nl-NL" sz="2000" dirty="0"/>
            </a:br>
            <a:r>
              <a:rPr lang="nl-NL" sz="2000" dirty="0"/>
              <a:t>Tussen deze twee grenzen bevindt zich de </a:t>
            </a:r>
            <a:r>
              <a:rPr lang="nl-NL" sz="2000" b="1" dirty="0"/>
              <a:t>veilige </a:t>
            </a:r>
            <a:br>
              <a:rPr lang="nl-NL" sz="2000" b="1" dirty="0"/>
            </a:br>
            <a:r>
              <a:rPr lang="nl-NL" sz="2000" b="1" dirty="0"/>
              <a:t>en sociaal rechtvaardige ruimte </a:t>
            </a:r>
            <a:r>
              <a:rPr lang="nl-NL" sz="2000" dirty="0"/>
              <a:t>waarin</a:t>
            </a:r>
            <a:br>
              <a:rPr lang="nl-NL" sz="2000" dirty="0"/>
            </a:br>
            <a:r>
              <a:rPr lang="nl-NL" sz="2000" dirty="0"/>
              <a:t>de mensheid kan gedijen.</a:t>
            </a:r>
          </a:p>
        </p:txBody>
      </p:sp>
      <p:sp>
        <p:nvSpPr>
          <p:cNvPr id="3" name="Ondertitel 2">
            <a:extLst>
              <a:ext uri="{FF2B5EF4-FFF2-40B4-BE49-F238E27FC236}">
                <a16:creationId xmlns:a16="http://schemas.microsoft.com/office/drawing/2014/main" id="{0AADE732-7264-45C6-AFD2-2088A20F163E}"/>
              </a:ext>
            </a:extLst>
          </p:cNvPr>
          <p:cNvSpPr>
            <a:spLocks noGrp="1"/>
          </p:cNvSpPr>
          <p:nvPr>
            <p:ph type="subTitle" idx="1"/>
          </p:nvPr>
        </p:nvSpPr>
        <p:spPr>
          <a:xfrm flipV="1">
            <a:off x="964162" y="6204857"/>
            <a:ext cx="9144000" cy="177282"/>
          </a:xfrm>
        </p:spPr>
        <p:txBody>
          <a:bodyPr>
            <a:normAutofit fontScale="25000" lnSpcReduction="20000"/>
          </a:bodyPr>
          <a:lstStyle/>
          <a:p>
            <a:endParaRPr lang="nl-NL" dirty="0"/>
          </a:p>
        </p:txBody>
      </p:sp>
      <p:pic>
        <p:nvPicPr>
          <p:cNvPr id="5" name="Afbeelding 4">
            <a:extLst>
              <a:ext uri="{FF2B5EF4-FFF2-40B4-BE49-F238E27FC236}">
                <a16:creationId xmlns:a16="http://schemas.microsoft.com/office/drawing/2014/main" id="{9F83328A-1C73-4625-B673-A218CE00AC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92" y="396896"/>
            <a:ext cx="6247661" cy="6232158"/>
          </a:xfrm>
          <a:prstGeom prst="rect">
            <a:avLst/>
          </a:prstGeom>
        </p:spPr>
      </p:pic>
    </p:spTree>
    <p:extLst>
      <p:ext uri="{BB962C8B-B14F-4D97-AF65-F5344CB8AC3E}">
        <p14:creationId xmlns:p14="http://schemas.microsoft.com/office/powerpoint/2010/main" val="1614764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7C8FC3-C155-44CB-8E68-06DFBC2BF491}"/>
              </a:ext>
            </a:extLst>
          </p:cNvPr>
          <p:cNvSpPr>
            <a:spLocks noGrp="1"/>
          </p:cNvSpPr>
          <p:nvPr>
            <p:ph type="ctrTitle"/>
          </p:nvPr>
        </p:nvSpPr>
        <p:spPr>
          <a:xfrm>
            <a:off x="1754196" y="725086"/>
            <a:ext cx="9865426" cy="5029967"/>
          </a:xfrm>
        </p:spPr>
        <p:txBody>
          <a:bodyPr>
            <a:normAutofit fontScale="90000"/>
          </a:bodyPr>
          <a:lstStyle/>
          <a:p>
            <a:pPr algn="r"/>
            <a:br>
              <a:rPr lang="nl-NL" sz="1800" b="1" dirty="0"/>
            </a:br>
            <a:br>
              <a:rPr lang="nl-NL" sz="1800" dirty="0"/>
            </a:br>
            <a:br>
              <a:rPr lang="nl-NL" sz="1800" dirty="0"/>
            </a:br>
            <a:br>
              <a:rPr lang="nl-NL" sz="1800" dirty="0"/>
            </a:br>
            <a:br>
              <a:rPr lang="nl-NL" sz="1800" dirty="0"/>
            </a:br>
            <a:br>
              <a:rPr lang="nl-NL" sz="1800" dirty="0"/>
            </a:br>
            <a:br>
              <a:rPr lang="nl-NL" sz="1800" b="1" dirty="0"/>
            </a:br>
            <a:br>
              <a:rPr lang="nl-NL" sz="1800" b="1" dirty="0"/>
            </a:br>
            <a:br>
              <a:rPr lang="nl-NL" sz="1800" b="1" dirty="0"/>
            </a:br>
            <a:br>
              <a:rPr lang="nl-NL" sz="1800" b="1" dirty="0"/>
            </a:br>
            <a:r>
              <a:rPr lang="nl-NL" sz="2200" b="1" dirty="0"/>
              <a:t> 11 % van de wereldbevolking is ondervoed</a:t>
            </a:r>
            <a:br>
              <a:rPr lang="nl-NL" sz="2200" b="1" dirty="0"/>
            </a:br>
            <a:r>
              <a:rPr lang="nl-NL" sz="2200" b="1" dirty="0"/>
              <a:t> 29 % leeft onder de armoede grens </a:t>
            </a:r>
            <a:br>
              <a:rPr lang="nl-NL" sz="2200" b="1" dirty="0"/>
            </a:br>
            <a:r>
              <a:rPr lang="nl-NL" sz="2200" b="1" dirty="0"/>
              <a:t>van 3,10 dollar per dag, </a:t>
            </a:r>
            <a:br>
              <a:rPr lang="nl-NL" sz="2200" b="1" dirty="0"/>
            </a:br>
            <a:r>
              <a:rPr lang="nl-NL" sz="2200" b="1" dirty="0"/>
              <a:t>9 % geen toegang tot schoon drinkwater</a:t>
            </a:r>
            <a:br>
              <a:rPr lang="nl-NL" sz="2200" b="1" dirty="0"/>
            </a:br>
            <a:r>
              <a:rPr lang="nl-NL" sz="2200" b="1" dirty="0"/>
              <a:t>17 % kinderen geen onderwijs</a:t>
            </a:r>
            <a:br>
              <a:rPr lang="nl-NL" sz="2200" b="1" dirty="0"/>
            </a:br>
            <a:br>
              <a:rPr lang="nl-NL" sz="2200" b="1" dirty="0"/>
            </a:br>
            <a:br>
              <a:rPr lang="nl-NL" sz="2200" b="1" dirty="0"/>
            </a:br>
            <a:br>
              <a:rPr lang="nl-NL" sz="2200" b="1" dirty="0"/>
            </a:br>
            <a:br>
              <a:rPr lang="nl-NL" sz="2200" b="1" dirty="0"/>
            </a:br>
            <a:br>
              <a:rPr lang="nl-NL" sz="2200" b="1" dirty="0"/>
            </a:br>
            <a:r>
              <a:rPr lang="nl-NL" sz="2200" b="1" dirty="0"/>
              <a:t>Vier planetaire grenzen </a:t>
            </a:r>
            <a:br>
              <a:rPr lang="nl-NL" sz="2200" b="1" dirty="0"/>
            </a:br>
            <a:r>
              <a:rPr lang="nl-NL" sz="2200" b="1" dirty="0"/>
              <a:t>worden overschreven</a:t>
            </a:r>
            <a:br>
              <a:rPr lang="nl-NL" sz="2200" dirty="0"/>
            </a:br>
            <a:r>
              <a:rPr lang="nl-NL" sz="2200" dirty="0"/>
              <a:t>m.b.t. </a:t>
            </a:r>
            <a:br>
              <a:rPr lang="nl-NL" sz="2200" dirty="0"/>
            </a:br>
            <a:r>
              <a:rPr lang="nl-NL" sz="2200" dirty="0"/>
              <a:t>Klimaat (CO 2 boven de limiet), </a:t>
            </a:r>
            <a:br>
              <a:rPr lang="nl-NL" sz="2200" dirty="0"/>
            </a:br>
            <a:r>
              <a:rPr lang="nl-NL" sz="2200" dirty="0"/>
              <a:t>landontginning (62 % nog bebost), </a:t>
            </a:r>
            <a:br>
              <a:rPr lang="nl-NL" sz="2200" dirty="0"/>
            </a:br>
            <a:r>
              <a:rPr lang="nl-NL" sz="2200" dirty="0"/>
              <a:t>stikstof en fosforbelasting (2 maal zo hoog)</a:t>
            </a:r>
            <a:br>
              <a:rPr lang="nl-NL" sz="2200" dirty="0"/>
            </a:br>
            <a:r>
              <a:rPr lang="nl-NL" sz="2200" dirty="0"/>
              <a:t> en biodiversiteit (10 keer sneller) </a:t>
            </a:r>
          </a:p>
        </p:txBody>
      </p:sp>
      <p:sp>
        <p:nvSpPr>
          <p:cNvPr id="3" name="Ondertitel 2">
            <a:extLst>
              <a:ext uri="{FF2B5EF4-FFF2-40B4-BE49-F238E27FC236}">
                <a16:creationId xmlns:a16="http://schemas.microsoft.com/office/drawing/2014/main" id="{AE1AFEFA-0CDB-4792-B7AC-DEF82D9D53F7}"/>
              </a:ext>
            </a:extLst>
          </p:cNvPr>
          <p:cNvSpPr>
            <a:spLocks noGrp="1"/>
          </p:cNvSpPr>
          <p:nvPr>
            <p:ph type="subTitle" idx="1"/>
          </p:nvPr>
        </p:nvSpPr>
        <p:spPr/>
        <p:txBody>
          <a:bodyPr/>
          <a:lstStyle/>
          <a:p>
            <a:endParaRPr lang="nl-NL" dirty="0"/>
          </a:p>
          <a:p>
            <a:endParaRPr lang="nl-NL" dirty="0"/>
          </a:p>
          <a:p>
            <a:endParaRPr lang="nl-NL" dirty="0"/>
          </a:p>
        </p:txBody>
      </p:sp>
      <p:pic>
        <p:nvPicPr>
          <p:cNvPr id="6" name="Afbeelding 5">
            <a:extLst>
              <a:ext uri="{FF2B5EF4-FFF2-40B4-BE49-F238E27FC236}">
                <a16:creationId xmlns:a16="http://schemas.microsoft.com/office/drawing/2014/main" id="{3500C4AC-CF2B-45B3-920C-8EA0C19C1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48" y="725086"/>
            <a:ext cx="6954220" cy="5753903"/>
          </a:xfrm>
          <a:prstGeom prst="rect">
            <a:avLst/>
          </a:prstGeom>
        </p:spPr>
      </p:pic>
    </p:spTree>
    <p:extLst>
      <p:ext uri="{BB962C8B-B14F-4D97-AF65-F5344CB8AC3E}">
        <p14:creationId xmlns:p14="http://schemas.microsoft.com/office/powerpoint/2010/main" val="3495120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8BFDA-9D78-4549-8985-F2E26AF01F39}"/>
              </a:ext>
            </a:extLst>
          </p:cNvPr>
          <p:cNvSpPr>
            <a:spLocks noGrp="1"/>
          </p:cNvSpPr>
          <p:nvPr>
            <p:ph type="ctrTitle"/>
          </p:nvPr>
        </p:nvSpPr>
        <p:spPr>
          <a:xfrm>
            <a:off x="1524000" y="1122363"/>
            <a:ext cx="9144000" cy="477837"/>
          </a:xfrm>
        </p:spPr>
        <p:txBody>
          <a:bodyPr>
            <a:normAutofit fontScale="90000"/>
          </a:bodyPr>
          <a:lstStyle/>
          <a:p>
            <a:br>
              <a:rPr lang="nl-NL" sz="2000" dirty="0"/>
            </a:br>
            <a:endParaRPr lang="nl-NL" sz="2000" dirty="0"/>
          </a:p>
        </p:txBody>
      </p:sp>
      <p:sp>
        <p:nvSpPr>
          <p:cNvPr id="3" name="Ondertitel 2">
            <a:extLst>
              <a:ext uri="{FF2B5EF4-FFF2-40B4-BE49-F238E27FC236}">
                <a16:creationId xmlns:a16="http://schemas.microsoft.com/office/drawing/2014/main" id="{CD439B96-3487-48FF-ACC3-4B19998A1606}"/>
              </a:ext>
            </a:extLst>
          </p:cNvPr>
          <p:cNvSpPr>
            <a:spLocks noGrp="1"/>
          </p:cNvSpPr>
          <p:nvPr>
            <p:ph type="subTitle" idx="1"/>
          </p:nvPr>
        </p:nvSpPr>
        <p:spPr>
          <a:xfrm>
            <a:off x="1524000" y="643812"/>
            <a:ext cx="9433132" cy="4613988"/>
          </a:xfrm>
        </p:spPr>
        <p:txBody>
          <a:bodyPr/>
          <a:lstStyle/>
          <a:p>
            <a:pPr algn="r"/>
            <a:r>
              <a:rPr lang="nl-NL" dirty="0"/>
              <a:t>						</a:t>
            </a:r>
          </a:p>
          <a:p>
            <a:pPr algn="r"/>
            <a:endParaRPr lang="nl-NL" dirty="0"/>
          </a:p>
          <a:p>
            <a:pPr algn="r"/>
            <a:endParaRPr lang="nl-NL" dirty="0"/>
          </a:p>
        </p:txBody>
      </p:sp>
      <p:pic>
        <p:nvPicPr>
          <p:cNvPr id="5" name="Afbeelding 4">
            <a:extLst>
              <a:ext uri="{FF2B5EF4-FFF2-40B4-BE49-F238E27FC236}">
                <a16:creationId xmlns:a16="http://schemas.microsoft.com/office/drawing/2014/main" id="{C22C6935-931A-43FD-B5CB-627190A92D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8482" y="212759"/>
            <a:ext cx="7294024" cy="5476094"/>
          </a:xfrm>
          <a:prstGeom prst="rect">
            <a:avLst/>
          </a:prstGeom>
        </p:spPr>
      </p:pic>
      <p:sp>
        <p:nvSpPr>
          <p:cNvPr id="4" name="Rechthoek 3">
            <a:extLst>
              <a:ext uri="{FF2B5EF4-FFF2-40B4-BE49-F238E27FC236}">
                <a16:creationId xmlns:a16="http://schemas.microsoft.com/office/drawing/2014/main" id="{96D8E9E4-C90A-4F93-AE7B-1C3591A17080}"/>
              </a:ext>
            </a:extLst>
          </p:cNvPr>
          <p:cNvSpPr/>
          <p:nvPr/>
        </p:nvSpPr>
        <p:spPr>
          <a:xfrm>
            <a:off x="4462883" y="5798072"/>
            <a:ext cx="3116944" cy="646331"/>
          </a:xfrm>
          <a:prstGeom prst="rect">
            <a:avLst/>
          </a:prstGeom>
        </p:spPr>
        <p:txBody>
          <a:bodyPr wrap="none">
            <a:spAutoFit/>
          </a:bodyPr>
          <a:lstStyle/>
          <a:p>
            <a:r>
              <a:rPr lang="nl-NL" dirty="0">
                <a:hlinkClick r:id="rId3"/>
              </a:rPr>
              <a:t>http://voetafdruknederland.nl/</a:t>
            </a:r>
            <a:endParaRPr lang="nl-NL" dirty="0"/>
          </a:p>
          <a:p>
            <a:endParaRPr lang="nl-NL" dirty="0"/>
          </a:p>
        </p:txBody>
      </p:sp>
    </p:spTree>
    <p:extLst>
      <p:ext uri="{BB962C8B-B14F-4D97-AF65-F5344CB8AC3E}">
        <p14:creationId xmlns:p14="http://schemas.microsoft.com/office/powerpoint/2010/main" val="1194043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68A56E-C2A7-40CA-9F80-6E1535DBBAEC}"/>
              </a:ext>
            </a:extLst>
          </p:cNvPr>
          <p:cNvSpPr>
            <a:spLocks noGrp="1"/>
          </p:cNvSpPr>
          <p:nvPr>
            <p:ph type="ctrTitle"/>
          </p:nvPr>
        </p:nvSpPr>
        <p:spPr/>
        <p:txBody>
          <a:bodyPr/>
          <a:lstStyle/>
          <a:p>
            <a:endParaRPr lang="nl-NL" dirty="0"/>
          </a:p>
        </p:txBody>
      </p:sp>
      <p:sp>
        <p:nvSpPr>
          <p:cNvPr id="3" name="Ondertitel 2">
            <a:extLst>
              <a:ext uri="{FF2B5EF4-FFF2-40B4-BE49-F238E27FC236}">
                <a16:creationId xmlns:a16="http://schemas.microsoft.com/office/drawing/2014/main" id="{46FC4514-C0BB-4AAE-AF97-9A9144ECA407}"/>
              </a:ext>
            </a:extLst>
          </p:cNvPr>
          <p:cNvSpPr>
            <a:spLocks noGrp="1"/>
          </p:cNvSpPr>
          <p:nvPr>
            <p:ph type="subTitle" idx="1"/>
          </p:nvPr>
        </p:nvSpPr>
        <p:spPr>
          <a:xfrm>
            <a:off x="1524000" y="5192128"/>
            <a:ext cx="9144000" cy="1383329"/>
          </a:xfrm>
        </p:spPr>
        <p:txBody>
          <a:bodyPr>
            <a:normAutofit/>
          </a:bodyPr>
          <a:lstStyle/>
          <a:p>
            <a:r>
              <a:rPr lang="nl-NL" sz="1800" dirty="0">
                <a:solidFill>
                  <a:schemeClr val="accent6">
                    <a:lumMod val="75000"/>
                  </a:schemeClr>
                </a:solidFill>
              </a:rPr>
              <a:t>Voetafdruk 1.6 hectare = 1 keer de Aarde</a:t>
            </a:r>
          </a:p>
          <a:p>
            <a:r>
              <a:rPr lang="nl-NL" sz="1800" dirty="0">
                <a:solidFill>
                  <a:schemeClr val="accent6">
                    <a:lumMod val="75000"/>
                  </a:schemeClr>
                </a:solidFill>
              </a:rPr>
              <a:t>Wereldwijd   2,6 hectare = 1,5 keer de Aarde</a:t>
            </a:r>
          </a:p>
          <a:p>
            <a:r>
              <a:rPr lang="nl-NL" sz="1800" dirty="0">
                <a:solidFill>
                  <a:schemeClr val="accent6">
                    <a:lumMod val="75000"/>
                  </a:schemeClr>
                </a:solidFill>
              </a:rPr>
              <a:t>Nederland    6,2 hectare = 3,5 keer de Aarde</a:t>
            </a:r>
          </a:p>
          <a:p>
            <a:endParaRPr lang="nl-NL" sz="1800" dirty="0"/>
          </a:p>
        </p:txBody>
      </p:sp>
      <p:pic>
        <p:nvPicPr>
          <p:cNvPr id="5" name="Afbeelding 4">
            <a:extLst>
              <a:ext uri="{FF2B5EF4-FFF2-40B4-BE49-F238E27FC236}">
                <a16:creationId xmlns:a16="http://schemas.microsoft.com/office/drawing/2014/main" id="{D6C04B46-9BDA-427F-B853-A85358135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978" y="170574"/>
            <a:ext cx="10770043" cy="4909587"/>
          </a:xfrm>
          <a:prstGeom prst="rect">
            <a:avLst/>
          </a:prstGeom>
        </p:spPr>
      </p:pic>
    </p:spTree>
    <p:extLst>
      <p:ext uri="{BB962C8B-B14F-4D97-AF65-F5344CB8AC3E}">
        <p14:creationId xmlns:p14="http://schemas.microsoft.com/office/powerpoint/2010/main" val="3649518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6DEE22-AA1C-4EE3-AD31-0B3987B5D213}"/>
              </a:ext>
            </a:extLst>
          </p:cNvPr>
          <p:cNvSpPr>
            <a:spLocks noGrp="1"/>
          </p:cNvSpPr>
          <p:nvPr>
            <p:ph type="ctrTitle"/>
          </p:nvPr>
        </p:nvSpPr>
        <p:spPr>
          <a:xfrm>
            <a:off x="1524000" y="1122363"/>
            <a:ext cx="9144000" cy="1770127"/>
          </a:xfrm>
        </p:spPr>
        <p:txBody>
          <a:bodyPr>
            <a:normAutofit/>
          </a:bodyPr>
          <a:lstStyle/>
          <a:p>
            <a:r>
              <a:rPr lang="nl-NL" sz="2200" dirty="0">
                <a:latin typeface="+mn-lt"/>
              </a:rPr>
              <a:t>Definitie:</a:t>
            </a:r>
            <a:br>
              <a:rPr lang="nl-NL" sz="2200" dirty="0">
                <a:latin typeface="+mn-lt"/>
              </a:rPr>
            </a:br>
            <a:r>
              <a:rPr lang="nl-NL" sz="2200" dirty="0">
                <a:latin typeface="+mn-lt"/>
              </a:rPr>
              <a:t>Brede welvaart betreft de kwaliteit van leven in het hier en nu en de mate waarin deze  ten koste gaat van die van latere generaties of van die van mensen elders in de wereld. </a:t>
            </a:r>
          </a:p>
        </p:txBody>
      </p:sp>
      <p:sp>
        <p:nvSpPr>
          <p:cNvPr id="3" name="Ondertitel 2">
            <a:extLst>
              <a:ext uri="{FF2B5EF4-FFF2-40B4-BE49-F238E27FC236}">
                <a16:creationId xmlns:a16="http://schemas.microsoft.com/office/drawing/2014/main" id="{50B3E3E6-4257-4B68-AE6E-55C65E45F271}"/>
              </a:ext>
            </a:extLst>
          </p:cNvPr>
          <p:cNvSpPr>
            <a:spLocks noGrp="1"/>
          </p:cNvSpPr>
          <p:nvPr>
            <p:ph type="subTitle" idx="1"/>
          </p:nvPr>
        </p:nvSpPr>
        <p:spPr>
          <a:xfrm>
            <a:off x="1524000" y="3163078"/>
            <a:ext cx="9144000" cy="2864498"/>
          </a:xfrm>
        </p:spPr>
        <p:txBody>
          <a:bodyPr>
            <a:normAutofit fontScale="92500" lnSpcReduction="10000"/>
          </a:bodyPr>
          <a:lstStyle/>
          <a:p>
            <a:r>
              <a:rPr lang="nl-NL" dirty="0"/>
              <a:t>Conclusie: </a:t>
            </a:r>
          </a:p>
          <a:p>
            <a:r>
              <a:rPr lang="nl-NL" dirty="0"/>
              <a:t>‘Onze brede welvaart in het “Hier en Nu” is relatief hoog. Nederland teert echter wel in op natuurlijk en menselijk kapitaal en legt druk op het milieu en de niet-hernieuwbare grondstoffen in andere landen’</a:t>
            </a:r>
          </a:p>
          <a:p>
            <a:endParaRPr lang="nl-NL" dirty="0"/>
          </a:p>
          <a:p>
            <a:r>
              <a:rPr lang="nl-NL" dirty="0"/>
              <a:t>Nederlandse broeikasgasvoetafdruk in buitenland met 8% gestegen</a:t>
            </a:r>
          </a:p>
          <a:p>
            <a:r>
              <a:rPr lang="nl-NL" dirty="0"/>
              <a:t> </a:t>
            </a:r>
            <a:r>
              <a:rPr lang="nl-NL" dirty="0">
                <a:hlinkClick r:id="rId2"/>
              </a:rPr>
              <a:t>https://nos.nl/artikel/2232126-wat-jij-hier-koopt-heeft-wereldwijd-effect-op-het-milieu.html</a:t>
            </a:r>
            <a:endParaRPr lang="nl-NL" dirty="0"/>
          </a:p>
          <a:p>
            <a:endParaRPr lang="nl-NL" dirty="0"/>
          </a:p>
        </p:txBody>
      </p:sp>
      <p:sp>
        <p:nvSpPr>
          <p:cNvPr id="4" name="Rechthoek 3">
            <a:extLst>
              <a:ext uri="{FF2B5EF4-FFF2-40B4-BE49-F238E27FC236}">
                <a16:creationId xmlns:a16="http://schemas.microsoft.com/office/drawing/2014/main" id="{2B73442B-B0D8-4B3E-B46C-0D1B703427BA}"/>
              </a:ext>
            </a:extLst>
          </p:cNvPr>
          <p:cNvSpPr/>
          <p:nvPr/>
        </p:nvSpPr>
        <p:spPr>
          <a:xfrm>
            <a:off x="2344299" y="491007"/>
            <a:ext cx="7503401" cy="646331"/>
          </a:xfrm>
          <a:prstGeom prst="rect">
            <a:avLst/>
          </a:prstGeom>
        </p:spPr>
        <p:txBody>
          <a:bodyPr wrap="none">
            <a:spAutoFit/>
          </a:bodyPr>
          <a:lstStyle/>
          <a:p>
            <a:r>
              <a:rPr lang="nl-NL" sz="3600" dirty="0">
                <a:hlinkClick r:id="rId3">
                  <a:extLst>
                    <a:ext uri="{A12FA001-AC4F-418D-AE19-62706E023703}">
                      <ahyp:hlinkClr xmlns:ahyp="http://schemas.microsoft.com/office/drawing/2018/hyperlinkcolor" val="tx"/>
                    </a:ext>
                  </a:extLst>
                </a:hlinkClick>
              </a:rPr>
              <a:t>CBS, Monitor Brede Welvaart mei 2018</a:t>
            </a:r>
            <a:endParaRPr lang="nl-NL" sz="3600" dirty="0"/>
          </a:p>
        </p:txBody>
      </p:sp>
    </p:spTree>
    <p:extLst>
      <p:ext uri="{BB962C8B-B14F-4D97-AF65-F5344CB8AC3E}">
        <p14:creationId xmlns:p14="http://schemas.microsoft.com/office/powerpoint/2010/main" val="3219205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EEC30A-2220-461F-A87B-3EB13CDC5E7F}"/>
              </a:ext>
            </a:extLst>
          </p:cNvPr>
          <p:cNvSpPr>
            <a:spLocks noGrp="1"/>
          </p:cNvSpPr>
          <p:nvPr>
            <p:ph type="ctrTitle"/>
          </p:nvPr>
        </p:nvSpPr>
        <p:spPr>
          <a:xfrm>
            <a:off x="1469136" y="402337"/>
            <a:ext cx="9144000" cy="978408"/>
          </a:xfrm>
        </p:spPr>
        <p:txBody>
          <a:bodyPr>
            <a:normAutofit/>
          </a:bodyPr>
          <a:lstStyle/>
          <a:p>
            <a:r>
              <a:rPr lang="nl-NL" sz="4800" b="1" dirty="0"/>
              <a:t>De econoom als tuinman</a:t>
            </a:r>
          </a:p>
        </p:txBody>
      </p:sp>
      <p:sp>
        <p:nvSpPr>
          <p:cNvPr id="3" name="Ondertitel 2">
            <a:extLst>
              <a:ext uri="{FF2B5EF4-FFF2-40B4-BE49-F238E27FC236}">
                <a16:creationId xmlns:a16="http://schemas.microsoft.com/office/drawing/2014/main" id="{5C314C13-9989-4DED-AAC4-D4E9B4256284}"/>
              </a:ext>
            </a:extLst>
          </p:cNvPr>
          <p:cNvSpPr>
            <a:spLocks noGrp="1"/>
          </p:cNvSpPr>
          <p:nvPr>
            <p:ph type="subTitle" idx="1"/>
          </p:nvPr>
        </p:nvSpPr>
        <p:spPr>
          <a:xfrm>
            <a:off x="1366636" y="2194245"/>
            <a:ext cx="9144000" cy="3776472"/>
          </a:xfrm>
        </p:spPr>
        <p:txBody>
          <a:bodyPr/>
          <a:lstStyle/>
          <a:p>
            <a:r>
              <a:rPr lang="nl-NL" sz="3200" dirty="0"/>
              <a:t>Ontwerp een economie die </a:t>
            </a:r>
            <a:r>
              <a:rPr lang="nl-NL" sz="3200" b="1" dirty="0"/>
              <a:t>distributief</a:t>
            </a:r>
            <a:r>
              <a:rPr lang="nl-NL" sz="3200" dirty="0"/>
              <a:t> en </a:t>
            </a:r>
            <a:r>
              <a:rPr lang="nl-NL" sz="3200" b="1" dirty="0"/>
              <a:t>regeneratief</a:t>
            </a:r>
            <a:r>
              <a:rPr lang="nl-NL" sz="3200" dirty="0"/>
              <a:t> is</a:t>
            </a:r>
          </a:p>
          <a:p>
            <a:r>
              <a:rPr lang="nl-NL" sz="3200" dirty="0"/>
              <a:t>Een economie die eerlijk deelt</a:t>
            </a:r>
          </a:p>
          <a:p>
            <a:r>
              <a:rPr lang="nl-NL" sz="3200" dirty="0"/>
              <a:t>en herstelt wat het verbruikt (circulaire economie)</a:t>
            </a:r>
          </a:p>
          <a:p>
            <a:endParaRPr lang="nl-NL" dirty="0"/>
          </a:p>
        </p:txBody>
      </p:sp>
    </p:spTree>
    <p:extLst>
      <p:ext uri="{BB962C8B-B14F-4D97-AF65-F5344CB8AC3E}">
        <p14:creationId xmlns:p14="http://schemas.microsoft.com/office/powerpoint/2010/main" val="1607292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0B6025-7110-4609-BCB7-0303893DCF1A}"/>
              </a:ext>
            </a:extLst>
          </p:cNvPr>
          <p:cNvSpPr>
            <a:spLocks noGrp="1"/>
          </p:cNvSpPr>
          <p:nvPr>
            <p:ph type="ctrTitle"/>
          </p:nvPr>
        </p:nvSpPr>
        <p:spPr/>
        <p:txBody>
          <a:bodyPr>
            <a:normAutofit/>
          </a:bodyPr>
          <a:lstStyle/>
          <a:p>
            <a:br>
              <a:rPr lang="nl-NL" dirty="0"/>
            </a:br>
            <a:endParaRPr lang="nl-NL" dirty="0"/>
          </a:p>
        </p:txBody>
      </p:sp>
      <p:sp>
        <p:nvSpPr>
          <p:cNvPr id="3" name="Ondertitel 2">
            <a:extLst>
              <a:ext uri="{FF2B5EF4-FFF2-40B4-BE49-F238E27FC236}">
                <a16:creationId xmlns:a16="http://schemas.microsoft.com/office/drawing/2014/main" id="{F2D86339-4CAF-483B-A30D-7CD940F995DD}"/>
              </a:ext>
            </a:extLst>
          </p:cNvPr>
          <p:cNvSpPr>
            <a:spLocks noGrp="1"/>
          </p:cNvSpPr>
          <p:nvPr>
            <p:ph type="subTitle" idx="1"/>
          </p:nvPr>
        </p:nvSpPr>
        <p:spPr>
          <a:xfrm>
            <a:off x="1524000" y="3602037"/>
            <a:ext cx="9144000" cy="3358599"/>
          </a:xfrm>
        </p:spPr>
        <p:txBody>
          <a:bodyPr>
            <a:normAutofit/>
          </a:bodyPr>
          <a:lstStyle/>
          <a:p>
            <a:r>
              <a:rPr lang="nl-NL" dirty="0"/>
              <a:t>Esther Somers</a:t>
            </a:r>
          </a:p>
          <a:p>
            <a:r>
              <a:rPr lang="nl-NL" b="1" dirty="0"/>
              <a:t>Our New Economy (ONE) wil een economie die </a:t>
            </a:r>
            <a:r>
              <a:rPr lang="nl-NL" b="1" i="1" dirty="0"/>
              <a:t>goede levens voor alle</a:t>
            </a:r>
            <a:r>
              <a:rPr lang="nl-NL" b="1" dirty="0"/>
              <a:t> mensen binnen de </a:t>
            </a:r>
            <a:r>
              <a:rPr lang="nl-NL" b="1" i="1" dirty="0"/>
              <a:t>ecologische grenzen</a:t>
            </a:r>
            <a:r>
              <a:rPr lang="nl-NL" b="1" dirty="0"/>
              <a:t> van de Aarde realiseert. Om dit te bereiken ontwikkelt ONE met denkers en doeners theorieën en praktijken die aantonen dat het anders kan</a:t>
            </a:r>
          </a:p>
          <a:p>
            <a:endParaRPr lang="nl-NL" dirty="0"/>
          </a:p>
          <a:p>
            <a:r>
              <a:rPr lang="nl-NL" dirty="0">
                <a:hlinkClick r:id="rId2"/>
              </a:rPr>
              <a:t>www.ourneweconomy.nl</a:t>
            </a:r>
            <a:endParaRPr lang="nl-NL" dirty="0"/>
          </a:p>
          <a:p>
            <a:endParaRPr lang="nl-NL" dirty="0"/>
          </a:p>
        </p:txBody>
      </p:sp>
      <p:pic>
        <p:nvPicPr>
          <p:cNvPr id="4" name="Afbeelding 3">
            <a:extLst>
              <a:ext uri="{FF2B5EF4-FFF2-40B4-BE49-F238E27FC236}">
                <a16:creationId xmlns:a16="http://schemas.microsoft.com/office/drawing/2014/main" id="{B0E4611F-90CB-437F-B0D4-9EA1C51BF3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3233" y="127001"/>
            <a:ext cx="6096000" cy="3429000"/>
          </a:xfrm>
          <a:prstGeom prst="rect">
            <a:avLst/>
          </a:prstGeom>
        </p:spPr>
      </p:pic>
    </p:spTree>
    <p:extLst>
      <p:ext uri="{BB962C8B-B14F-4D97-AF65-F5344CB8AC3E}">
        <p14:creationId xmlns:p14="http://schemas.microsoft.com/office/powerpoint/2010/main" val="1346717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714D08-3E57-4724-BBC0-147565429D6E}"/>
              </a:ext>
            </a:extLst>
          </p:cNvPr>
          <p:cNvSpPr>
            <a:spLocks noGrp="1"/>
          </p:cNvSpPr>
          <p:nvPr>
            <p:ph type="ctrTitle"/>
          </p:nvPr>
        </p:nvSpPr>
        <p:spPr>
          <a:xfrm>
            <a:off x="1524000" y="984739"/>
            <a:ext cx="9144000" cy="316524"/>
          </a:xfrm>
        </p:spPr>
        <p:txBody>
          <a:bodyPr>
            <a:normAutofit fontScale="90000"/>
          </a:bodyPr>
          <a:lstStyle/>
          <a:p>
            <a:br>
              <a:rPr lang="nl-NL" sz="2000" dirty="0"/>
            </a:br>
            <a:br>
              <a:rPr lang="nl-NL" sz="2000" dirty="0"/>
            </a:br>
            <a:br>
              <a:rPr lang="nl-NL" sz="2000" dirty="0"/>
            </a:br>
            <a:br>
              <a:rPr lang="nl-NL" sz="2000" dirty="0"/>
            </a:br>
            <a:br>
              <a:rPr lang="nl-NL" sz="2000" dirty="0"/>
            </a:br>
            <a:br>
              <a:rPr lang="nl-NL" sz="2000" dirty="0"/>
            </a:br>
            <a:br>
              <a:rPr lang="nl-NL" sz="2700" b="1" dirty="0"/>
            </a:br>
            <a:endParaRPr lang="nl-NL" sz="1300" b="1" dirty="0"/>
          </a:p>
        </p:txBody>
      </p:sp>
      <p:sp>
        <p:nvSpPr>
          <p:cNvPr id="3" name="Ondertitel 2">
            <a:extLst>
              <a:ext uri="{FF2B5EF4-FFF2-40B4-BE49-F238E27FC236}">
                <a16:creationId xmlns:a16="http://schemas.microsoft.com/office/drawing/2014/main" id="{FC6ADABC-9C27-47E7-A5C3-CFE704B33FCA}"/>
              </a:ext>
            </a:extLst>
          </p:cNvPr>
          <p:cNvSpPr>
            <a:spLocks noGrp="1"/>
          </p:cNvSpPr>
          <p:nvPr>
            <p:ph type="subTitle" idx="1"/>
          </p:nvPr>
        </p:nvSpPr>
        <p:spPr>
          <a:xfrm>
            <a:off x="1436077" y="1783495"/>
            <a:ext cx="9144000" cy="4318367"/>
          </a:xfrm>
        </p:spPr>
        <p:txBody>
          <a:bodyPr>
            <a:normAutofit fontScale="92500"/>
          </a:bodyPr>
          <a:lstStyle/>
          <a:p>
            <a:r>
              <a:rPr lang="nl-NL" dirty="0">
                <a:hlinkClick r:id="rId2"/>
              </a:rPr>
              <a:t>Mythe: Ongelijkheid is goed voor economische groei.</a:t>
            </a:r>
            <a:endParaRPr lang="nl-NL" dirty="0"/>
          </a:p>
          <a:p>
            <a:r>
              <a:rPr lang="nl-NL" dirty="0"/>
              <a:t>Als mensen minder hebben doen ze meer hun best om meer te krijgen, en dat is goed voor iedereen. Ongelijkheid creëert economische groei, en daar profiteren ook de armen van (Trickledowneffect)</a:t>
            </a:r>
          </a:p>
          <a:p>
            <a:endParaRPr lang="nl-NL" dirty="0"/>
          </a:p>
          <a:p>
            <a:r>
              <a:rPr lang="nl-NL" dirty="0"/>
              <a:t>Thomas Pikkety, Kapitaal in de 21ste eeuw (2013) </a:t>
            </a:r>
          </a:p>
          <a:p>
            <a:r>
              <a:rPr lang="nl-NL" dirty="0"/>
              <a:t>Westerse economieën stevenen af op ongelijkheid omdat de opbrengsten uit kapitaal over het algemeen sneller groeien dan de economie als geheel, waardoor rijkdom zich concentreert bij een kleine groep rijke</a:t>
            </a:r>
          </a:p>
          <a:p>
            <a:endParaRPr lang="nl-NL" dirty="0"/>
          </a:p>
          <a:p>
            <a:r>
              <a:rPr lang="nl-NL" dirty="0">
                <a:hlinkClick r:id="rId3"/>
              </a:rPr>
              <a:t>IMF rapport (2015) </a:t>
            </a:r>
            <a:r>
              <a:rPr lang="nl-NL" dirty="0"/>
              <a:t>Ongelijkheid is slecht voor economische groei. </a:t>
            </a:r>
          </a:p>
          <a:p>
            <a:endParaRPr lang="nl-NL" dirty="0"/>
          </a:p>
        </p:txBody>
      </p:sp>
      <p:sp>
        <p:nvSpPr>
          <p:cNvPr id="4" name="Rechthoek 3">
            <a:extLst>
              <a:ext uri="{FF2B5EF4-FFF2-40B4-BE49-F238E27FC236}">
                <a16:creationId xmlns:a16="http://schemas.microsoft.com/office/drawing/2014/main" id="{C2DCA155-8873-4EDC-B01A-F258635BA72E}"/>
              </a:ext>
            </a:extLst>
          </p:cNvPr>
          <p:cNvSpPr/>
          <p:nvPr/>
        </p:nvSpPr>
        <p:spPr>
          <a:xfrm>
            <a:off x="898094" y="671628"/>
            <a:ext cx="9853127" cy="870751"/>
          </a:xfrm>
          <a:prstGeom prst="rect">
            <a:avLst/>
          </a:prstGeom>
        </p:spPr>
        <p:txBody>
          <a:bodyPr wrap="square">
            <a:spAutoFit/>
          </a:bodyPr>
          <a:lstStyle/>
          <a:p>
            <a:pPr algn="ctr">
              <a:lnSpc>
                <a:spcPts val="1900"/>
              </a:lnSpc>
            </a:pPr>
            <a:r>
              <a:rPr lang="nl-NL" sz="3200" b="1" dirty="0"/>
              <a:t>5. Richt je op herverdeling</a:t>
            </a:r>
          </a:p>
          <a:p>
            <a:pPr algn="ctr">
              <a:lnSpc>
                <a:spcPts val="1900"/>
              </a:lnSpc>
            </a:pPr>
            <a:endParaRPr lang="nl-NL" sz="3200" b="1" dirty="0"/>
          </a:p>
          <a:p>
            <a:pPr algn="ctr">
              <a:lnSpc>
                <a:spcPts val="1900"/>
              </a:lnSpc>
            </a:pPr>
            <a:r>
              <a:rPr lang="nl-NL" sz="3200" dirty="0">
                <a:solidFill>
                  <a:schemeClr val="accent5">
                    <a:lumMod val="75000"/>
                  </a:schemeClr>
                </a:solidFill>
              </a:rPr>
              <a:t>    </a:t>
            </a:r>
            <a:r>
              <a:rPr lang="nl-NL" sz="3200" dirty="0"/>
              <a:t>Van groei zal het gelijktrekken naar ontworpen verdeling</a:t>
            </a:r>
          </a:p>
        </p:txBody>
      </p:sp>
    </p:spTree>
    <p:extLst>
      <p:ext uri="{BB962C8B-B14F-4D97-AF65-F5344CB8AC3E}">
        <p14:creationId xmlns:p14="http://schemas.microsoft.com/office/powerpoint/2010/main" val="1171062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F74529-4D8E-4D7B-8A56-BF3886831813}"/>
              </a:ext>
            </a:extLst>
          </p:cNvPr>
          <p:cNvSpPr>
            <a:spLocks noGrp="1"/>
          </p:cNvSpPr>
          <p:nvPr>
            <p:ph type="ctrTitle"/>
          </p:nvPr>
        </p:nvSpPr>
        <p:spPr>
          <a:xfrm>
            <a:off x="1524000" y="914401"/>
            <a:ext cx="9144000" cy="4142791"/>
          </a:xfrm>
        </p:spPr>
        <p:txBody>
          <a:bodyPr>
            <a:normAutofit/>
          </a:bodyPr>
          <a:lstStyle/>
          <a:p>
            <a:r>
              <a:rPr lang="nl-NL" b="1" dirty="0"/>
              <a:t>Conclusie: </a:t>
            </a:r>
            <a:br>
              <a:rPr lang="nl-NL" b="1" dirty="0">
                <a:solidFill>
                  <a:schemeClr val="accent6">
                    <a:lumMod val="75000"/>
                  </a:schemeClr>
                </a:solidFill>
              </a:rPr>
            </a:br>
            <a:br>
              <a:rPr lang="nl-NL" dirty="0"/>
            </a:br>
            <a:r>
              <a:rPr lang="nl-NL" sz="3600" dirty="0"/>
              <a:t>Wacht niet op economische groei om ongelijkheid te reduceren- omdat dit niet zal gebeuren. Creëer in plaats daarvan een economie die ontworpen is voor herverdeling</a:t>
            </a:r>
          </a:p>
        </p:txBody>
      </p:sp>
      <p:sp>
        <p:nvSpPr>
          <p:cNvPr id="3" name="Ondertitel 2">
            <a:extLst>
              <a:ext uri="{FF2B5EF4-FFF2-40B4-BE49-F238E27FC236}">
                <a16:creationId xmlns:a16="http://schemas.microsoft.com/office/drawing/2014/main" id="{030640A2-86C7-41AC-8A39-94D98FDA6BB2}"/>
              </a:ext>
            </a:extLst>
          </p:cNvPr>
          <p:cNvSpPr>
            <a:spLocks noGrp="1"/>
          </p:cNvSpPr>
          <p:nvPr>
            <p:ph type="subTitle" idx="1"/>
          </p:nvPr>
        </p:nvSpPr>
        <p:spPr>
          <a:xfrm>
            <a:off x="1524000" y="914401"/>
            <a:ext cx="9144000" cy="391885"/>
          </a:xfrm>
        </p:spPr>
        <p:txBody>
          <a:bodyPr>
            <a:normAutofit lnSpcReduction="10000"/>
          </a:bodyPr>
          <a:lstStyle/>
          <a:p>
            <a:endParaRPr lang="nl-NL" dirty="0"/>
          </a:p>
        </p:txBody>
      </p:sp>
    </p:spTree>
    <p:extLst>
      <p:ext uri="{BB962C8B-B14F-4D97-AF65-F5344CB8AC3E}">
        <p14:creationId xmlns:p14="http://schemas.microsoft.com/office/powerpoint/2010/main" val="590805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98652D-ED8E-4CFE-9D71-135213868F9F}"/>
              </a:ext>
            </a:extLst>
          </p:cNvPr>
          <p:cNvSpPr>
            <a:spLocks noGrp="1"/>
          </p:cNvSpPr>
          <p:nvPr>
            <p:ph type="ctrTitle"/>
          </p:nvPr>
        </p:nvSpPr>
        <p:spPr>
          <a:xfrm>
            <a:off x="1524000" y="1088720"/>
            <a:ext cx="9144000" cy="1022960"/>
          </a:xfrm>
        </p:spPr>
        <p:txBody>
          <a:bodyPr>
            <a:noAutofit/>
          </a:bodyPr>
          <a:lstStyle/>
          <a:p>
            <a:br>
              <a:rPr lang="nl-NL" sz="2000" dirty="0"/>
            </a:br>
            <a:endParaRPr lang="nl-NL" sz="2000" dirty="0"/>
          </a:p>
        </p:txBody>
      </p:sp>
      <p:sp>
        <p:nvSpPr>
          <p:cNvPr id="3" name="Ondertitel 2">
            <a:extLst>
              <a:ext uri="{FF2B5EF4-FFF2-40B4-BE49-F238E27FC236}">
                <a16:creationId xmlns:a16="http://schemas.microsoft.com/office/drawing/2014/main" id="{5A38D0AC-DB15-4F7E-8FB6-1681874953CD}"/>
              </a:ext>
            </a:extLst>
          </p:cNvPr>
          <p:cNvSpPr>
            <a:spLocks noGrp="1"/>
          </p:cNvSpPr>
          <p:nvPr>
            <p:ph type="subTitle" idx="1"/>
          </p:nvPr>
        </p:nvSpPr>
        <p:spPr>
          <a:xfrm>
            <a:off x="1524000" y="413239"/>
            <a:ext cx="9144000" cy="5846884"/>
          </a:xfrm>
        </p:spPr>
        <p:txBody>
          <a:bodyPr>
            <a:normAutofit/>
          </a:bodyPr>
          <a:lstStyle/>
          <a:p>
            <a:r>
              <a:rPr lang="nl-NL" sz="4000" b="1" dirty="0"/>
              <a:t>Hoe gaan we dat doen?</a:t>
            </a:r>
          </a:p>
          <a:p>
            <a:endParaRPr lang="nl-NL" sz="3600" dirty="0"/>
          </a:p>
          <a:p>
            <a:r>
              <a:rPr lang="nl-NL" sz="3600" dirty="0"/>
              <a:t>Van herverdeling van inkomens…</a:t>
            </a:r>
          </a:p>
          <a:p>
            <a:r>
              <a:rPr lang="nl-NL" sz="3600" b="1" dirty="0"/>
              <a:t>naar herverdeling van rijkdom</a:t>
            </a:r>
          </a:p>
          <a:p>
            <a:endParaRPr lang="nl-NL" sz="4000" dirty="0"/>
          </a:p>
          <a:p>
            <a:r>
              <a:rPr lang="nl-NL" sz="3600" dirty="0"/>
              <a:t>Wie bezit de grond, wie maakt jouw geld, wie bezit jouw arbeidskracht, wie zal de robots bezitten, en wie bezit de ideeën?</a:t>
            </a:r>
          </a:p>
          <a:p>
            <a:endParaRPr lang="nl-NL" dirty="0"/>
          </a:p>
          <a:p>
            <a:endParaRPr lang="nl-NL" dirty="0"/>
          </a:p>
          <a:p>
            <a:endParaRPr lang="nl-NL" dirty="0"/>
          </a:p>
        </p:txBody>
      </p:sp>
    </p:spTree>
    <p:extLst>
      <p:ext uri="{BB962C8B-B14F-4D97-AF65-F5344CB8AC3E}">
        <p14:creationId xmlns:p14="http://schemas.microsoft.com/office/powerpoint/2010/main" val="2850271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824A91-4D18-4D86-8587-129476880D80}"/>
              </a:ext>
            </a:extLst>
          </p:cNvPr>
          <p:cNvSpPr>
            <a:spLocks noGrp="1"/>
          </p:cNvSpPr>
          <p:nvPr>
            <p:ph type="ctrTitle"/>
          </p:nvPr>
        </p:nvSpPr>
        <p:spPr>
          <a:xfrm rot="10800000" flipV="1">
            <a:off x="1524000" y="1063690"/>
            <a:ext cx="9144000" cy="58673"/>
          </a:xfrm>
        </p:spPr>
        <p:txBody>
          <a:bodyPr>
            <a:normAutofit fontScale="90000"/>
          </a:bodyPr>
          <a:lstStyle/>
          <a:p>
            <a:r>
              <a:rPr lang="nl-NL" dirty="0"/>
              <a:t>.</a:t>
            </a:r>
            <a:br>
              <a:rPr lang="nl-NL" dirty="0"/>
            </a:br>
            <a:endParaRPr lang="nl-NL" dirty="0"/>
          </a:p>
        </p:txBody>
      </p:sp>
      <p:sp>
        <p:nvSpPr>
          <p:cNvPr id="3" name="Ondertitel 2">
            <a:extLst>
              <a:ext uri="{FF2B5EF4-FFF2-40B4-BE49-F238E27FC236}">
                <a16:creationId xmlns:a16="http://schemas.microsoft.com/office/drawing/2014/main" id="{4580AD65-3FF3-4606-9D3E-03D15BB6BBF1}"/>
              </a:ext>
            </a:extLst>
          </p:cNvPr>
          <p:cNvSpPr>
            <a:spLocks noGrp="1"/>
          </p:cNvSpPr>
          <p:nvPr>
            <p:ph type="subTitle" idx="1"/>
          </p:nvPr>
        </p:nvSpPr>
        <p:spPr>
          <a:xfrm>
            <a:off x="1691951" y="261258"/>
            <a:ext cx="9144000" cy="6195526"/>
          </a:xfrm>
        </p:spPr>
        <p:txBody>
          <a:bodyPr>
            <a:normAutofit/>
          </a:bodyPr>
          <a:lstStyle/>
          <a:p>
            <a:endParaRPr lang="nl-NL" sz="3600" dirty="0"/>
          </a:p>
          <a:p>
            <a:r>
              <a:rPr lang="nl-NL" sz="3200" dirty="0"/>
              <a:t>Van particulier grondbezit naar gemeenschappelijk bezit (Elinor Ostrom)</a:t>
            </a:r>
          </a:p>
          <a:p>
            <a:endParaRPr lang="nl-NL" sz="3200" dirty="0"/>
          </a:p>
          <a:p>
            <a:r>
              <a:rPr lang="nl-NL" sz="3200" dirty="0"/>
              <a:t>Van geldschepping door commerciële banken (zeepbellen en schulden) -  naar staatbanken en gemeenschappen die hun eigen </a:t>
            </a:r>
            <a:r>
              <a:rPr lang="nl-NL" sz="3200" dirty="0">
                <a:hlinkClick r:id="rId2"/>
              </a:rPr>
              <a:t>complementaire valuta </a:t>
            </a:r>
            <a:r>
              <a:rPr lang="nl-NL" sz="3200" dirty="0"/>
              <a:t>creëren.</a:t>
            </a:r>
          </a:p>
          <a:p>
            <a:endParaRPr lang="nl-NL" sz="3200" dirty="0"/>
          </a:p>
          <a:p>
            <a:r>
              <a:rPr lang="nl-NL" sz="3200" dirty="0"/>
              <a:t>Van aandeelhouderskapitalisme naar alternatieve ondernemers modellen, zoals coöperaties, en de betekeniseconomie</a:t>
            </a:r>
          </a:p>
          <a:p>
            <a:endParaRPr lang="nl-NL" dirty="0"/>
          </a:p>
        </p:txBody>
      </p:sp>
    </p:spTree>
    <p:extLst>
      <p:ext uri="{BB962C8B-B14F-4D97-AF65-F5344CB8AC3E}">
        <p14:creationId xmlns:p14="http://schemas.microsoft.com/office/powerpoint/2010/main" val="1446217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DF7953-B350-4ECC-9E92-E480CAA745FD}"/>
              </a:ext>
            </a:extLst>
          </p:cNvPr>
          <p:cNvSpPr>
            <a:spLocks noGrp="1"/>
          </p:cNvSpPr>
          <p:nvPr>
            <p:ph type="title"/>
          </p:nvPr>
        </p:nvSpPr>
        <p:spPr>
          <a:xfrm>
            <a:off x="744295" y="221883"/>
            <a:ext cx="10515600" cy="1325563"/>
          </a:xfrm>
        </p:spPr>
        <p:txBody>
          <a:bodyPr>
            <a:noAutofit/>
          </a:bodyPr>
          <a:lstStyle/>
          <a:p>
            <a:pPr marL="0" indent="0" algn="ctr">
              <a:lnSpc>
                <a:spcPts val="1900"/>
              </a:lnSpc>
            </a:pPr>
            <a:r>
              <a:rPr lang="nl-NL" sz="3200" b="1" dirty="0">
                <a:latin typeface="+mn-lt"/>
              </a:rPr>
              <a:t>6. Creëer om te regenereren</a:t>
            </a:r>
            <a:br>
              <a:rPr lang="nl-NL" sz="3200" b="1" dirty="0">
                <a:solidFill>
                  <a:schemeClr val="accent5">
                    <a:lumMod val="75000"/>
                  </a:schemeClr>
                </a:solidFill>
                <a:latin typeface="+mn-lt"/>
              </a:rPr>
            </a:br>
            <a:br>
              <a:rPr lang="nl-NL" sz="3200" b="1" dirty="0">
                <a:solidFill>
                  <a:schemeClr val="accent5">
                    <a:lumMod val="75000"/>
                  </a:schemeClr>
                </a:solidFill>
                <a:latin typeface="+mn-lt"/>
              </a:rPr>
            </a:br>
            <a:r>
              <a:rPr lang="nl-NL" sz="3200" b="1" dirty="0">
                <a:latin typeface="+mn-lt"/>
              </a:rPr>
              <a:t>Van groei zal het wel opruimen naar regeneratief design</a:t>
            </a:r>
            <a:br>
              <a:rPr lang="nl-NL" sz="3800" dirty="0">
                <a:solidFill>
                  <a:schemeClr val="accent5">
                    <a:lumMod val="75000"/>
                  </a:schemeClr>
                </a:solidFill>
                <a:latin typeface="+mn-lt"/>
              </a:rPr>
            </a:br>
            <a:endParaRPr lang="nl-NL" sz="3800" dirty="0">
              <a:solidFill>
                <a:schemeClr val="accent5">
                  <a:lumMod val="75000"/>
                </a:schemeClr>
              </a:solidFill>
              <a:latin typeface="+mn-lt"/>
            </a:endParaRPr>
          </a:p>
        </p:txBody>
      </p:sp>
      <p:sp>
        <p:nvSpPr>
          <p:cNvPr id="7" name="Tijdelijke aanduiding voor inhoud 6">
            <a:extLst>
              <a:ext uri="{FF2B5EF4-FFF2-40B4-BE49-F238E27FC236}">
                <a16:creationId xmlns:a16="http://schemas.microsoft.com/office/drawing/2014/main" id="{38DEA47B-E6DA-4138-9920-CE08ED1E8472}"/>
              </a:ext>
            </a:extLst>
          </p:cNvPr>
          <p:cNvSpPr>
            <a:spLocks noGrp="1"/>
          </p:cNvSpPr>
          <p:nvPr>
            <p:ph idx="1"/>
          </p:nvPr>
        </p:nvSpPr>
        <p:spPr>
          <a:xfrm>
            <a:off x="838200" y="1547446"/>
            <a:ext cx="10515600" cy="4629517"/>
          </a:xfrm>
        </p:spPr>
        <p:txBody>
          <a:bodyPr>
            <a:normAutofit/>
          </a:bodyPr>
          <a:lstStyle/>
          <a:p>
            <a:pPr marL="0" indent="0">
              <a:buNone/>
            </a:pPr>
            <a:r>
              <a:rPr lang="nl-NL" dirty="0"/>
              <a:t>Onze huidige economie is lineair </a:t>
            </a:r>
          </a:p>
        </p:txBody>
      </p:sp>
      <p:pic>
        <p:nvPicPr>
          <p:cNvPr id="4" name="Afbeelding 3">
            <a:extLst>
              <a:ext uri="{FF2B5EF4-FFF2-40B4-BE49-F238E27FC236}">
                <a16:creationId xmlns:a16="http://schemas.microsoft.com/office/drawing/2014/main" id="{7794D492-B881-4ED1-9FD6-EB20B61185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355" y="2257195"/>
            <a:ext cx="8314591" cy="1734554"/>
          </a:xfrm>
          <a:prstGeom prst="rect">
            <a:avLst/>
          </a:prstGeom>
        </p:spPr>
      </p:pic>
      <p:sp>
        <p:nvSpPr>
          <p:cNvPr id="3" name="Rechthoek 2">
            <a:extLst>
              <a:ext uri="{FF2B5EF4-FFF2-40B4-BE49-F238E27FC236}">
                <a16:creationId xmlns:a16="http://schemas.microsoft.com/office/drawing/2014/main" id="{472FC835-F0F6-4222-9EA9-5976E41EB1B8}"/>
              </a:ext>
            </a:extLst>
          </p:cNvPr>
          <p:cNvSpPr/>
          <p:nvPr/>
        </p:nvSpPr>
        <p:spPr>
          <a:xfrm>
            <a:off x="838200" y="4375660"/>
            <a:ext cx="9190893" cy="2185214"/>
          </a:xfrm>
          <a:prstGeom prst="rect">
            <a:avLst/>
          </a:prstGeom>
        </p:spPr>
        <p:txBody>
          <a:bodyPr wrap="square">
            <a:spAutoFit/>
          </a:bodyPr>
          <a:lstStyle/>
          <a:p>
            <a:r>
              <a:rPr lang="nl-NL" sz="2800" dirty="0"/>
              <a:t>Verdienmodel: Zo veel mogelijk producten verkopen die eigenlijk nog net niet stuk zijn</a:t>
            </a:r>
          </a:p>
          <a:p>
            <a:endParaRPr lang="nl-NL" sz="2800" dirty="0"/>
          </a:p>
          <a:p>
            <a:r>
              <a:rPr lang="nl-NL" sz="2800" dirty="0"/>
              <a:t>Verwachting: Groei zal het weer opruimen</a:t>
            </a:r>
          </a:p>
          <a:p>
            <a:endParaRPr lang="nl-NL" sz="2400" dirty="0"/>
          </a:p>
        </p:txBody>
      </p:sp>
    </p:spTree>
    <p:extLst>
      <p:ext uri="{BB962C8B-B14F-4D97-AF65-F5344CB8AC3E}">
        <p14:creationId xmlns:p14="http://schemas.microsoft.com/office/powerpoint/2010/main" val="232350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C1DF49-EDA0-414D-84BE-CDFEE7067522}"/>
              </a:ext>
            </a:extLst>
          </p:cNvPr>
          <p:cNvSpPr>
            <a:spLocks noGrp="1"/>
          </p:cNvSpPr>
          <p:nvPr>
            <p:ph type="title"/>
          </p:nvPr>
        </p:nvSpPr>
        <p:spPr>
          <a:xfrm>
            <a:off x="772885" y="681037"/>
            <a:ext cx="10515600" cy="586597"/>
          </a:xfrm>
        </p:spPr>
        <p:txBody>
          <a:bodyPr>
            <a:noAutofit/>
          </a:bodyPr>
          <a:lstStyle/>
          <a:p>
            <a:pPr algn="ctr"/>
            <a:r>
              <a:rPr lang="nl-NL" b="1" dirty="0"/>
              <a:t>Oplossingen</a:t>
            </a:r>
            <a:r>
              <a:rPr lang="nl-NL" b="1" dirty="0">
                <a:solidFill>
                  <a:schemeClr val="accent6">
                    <a:lumMod val="75000"/>
                  </a:schemeClr>
                </a:solidFill>
              </a:rPr>
              <a:t>:</a:t>
            </a:r>
          </a:p>
        </p:txBody>
      </p:sp>
      <p:sp>
        <p:nvSpPr>
          <p:cNvPr id="3" name="Tijdelijke aanduiding voor inhoud 2">
            <a:extLst>
              <a:ext uri="{FF2B5EF4-FFF2-40B4-BE49-F238E27FC236}">
                <a16:creationId xmlns:a16="http://schemas.microsoft.com/office/drawing/2014/main" id="{3ECE0222-6B88-4F11-A4FB-F6F78BD3457D}"/>
              </a:ext>
            </a:extLst>
          </p:cNvPr>
          <p:cNvSpPr>
            <a:spLocks noGrp="1"/>
          </p:cNvSpPr>
          <p:nvPr>
            <p:ph idx="1"/>
          </p:nvPr>
        </p:nvSpPr>
        <p:spPr/>
        <p:txBody>
          <a:bodyPr/>
          <a:lstStyle/>
          <a:p>
            <a:r>
              <a:rPr lang="nl-NL" sz="3200" b="1" dirty="0"/>
              <a:t>Binnen marktdenken</a:t>
            </a:r>
            <a:r>
              <a:rPr lang="nl-NL" sz="3200" dirty="0"/>
              <a:t>, negatieve externaliteiten (milieuschade) internaliseren door vervuiling te belasten, quotering enz.</a:t>
            </a:r>
          </a:p>
          <a:p>
            <a:endParaRPr lang="nl-NL" sz="3200" dirty="0"/>
          </a:p>
          <a:p>
            <a:r>
              <a:rPr lang="nl-NL" sz="3200" b="1" dirty="0"/>
              <a:t>Paradigmashift: </a:t>
            </a:r>
            <a:r>
              <a:rPr lang="nl-NL" sz="3200" dirty="0"/>
              <a:t>Veel effectiever is het veranderen van het paradigma dat de doelstelling van het systeem bepaalt, van een degeneratief systeem (dat de bronnen van zijn eigen voortbestaan verslindt), naar een paradigma van regeneratief design (circulaire economie)</a:t>
            </a:r>
            <a:endParaRPr lang="nl-NL" dirty="0"/>
          </a:p>
          <a:p>
            <a:endParaRPr lang="nl-NL" dirty="0"/>
          </a:p>
        </p:txBody>
      </p:sp>
    </p:spTree>
    <p:extLst>
      <p:ext uri="{BB962C8B-B14F-4D97-AF65-F5344CB8AC3E}">
        <p14:creationId xmlns:p14="http://schemas.microsoft.com/office/powerpoint/2010/main" val="1322559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F71B9A-B381-402A-83DB-DE681D36DE8F}"/>
              </a:ext>
            </a:extLst>
          </p:cNvPr>
          <p:cNvSpPr>
            <a:spLocks noGrp="1"/>
          </p:cNvSpPr>
          <p:nvPr>
            <p:ph type="ctrTitle"/>
          </p:nvPr>
        </p:nvSpPr>
        <p:spPr/>
        <p:txBody>
          <a:bodyPr/>
          <a:lstStyle/>
          <a:p>
            <a:r>
              <a:rPr lang="nl-NL" dirty="0"/>
              <a:t>Site van Kate Raworth</a:t>
            </a:r>
            <a:br>
              <a:rPr lang="nl-NL" dirty="0"/>
            </a:br>
            <a:r>
              <a:rPr lang="nl-NL" dirty="0"/>
              <a:t>met animaties: </a:t>
            </a:r>
          </a:p>
        </p:txBody>
      </p:sp>
      <p:sp>
        <p:nvSpPr>
          <p:cNvPr id="3" name="Ondertitel 2">
            <a:extLst>
              <a:ext uri="{FF2B5EF4-FFF2-40B4-BE49-F238E27FC236}">
                <a16:creationId xmlns:a16="http://schemas.microsoft.com/office/drawing/2014/main" id="{81050C9F-B715-47A8-80E5-AAE3913754F3}"/>
              </a:ext>
            </a:extLst>
          </p:cNvPr>
          <p:cNvSpPr>
            <a:spLocks noGrp="1"/>
          </p:cNvSpPr>
          <p:nvPr>
            <p:ph type="subTitle" idx="1"/>
          </p:nvPr>
        </p:nvSpPr>
        <p:spPr/>
        <p:txBody>
          <a:bodyPr/>
          <a:lstStyle/>
          <a:p>
            <a:endParaRPr lang="nl-NL" dirty="0">
              <a:hlinkClick r:id="rId2"/>
            </a:endParaRPr>
          </a:p>
          <a:p>
            <a:r>
              <a:rPr lang="nl-NL" dirty="0">
                <a:hlinkClick r:id="rId2"/>
              </a:rPr>
              <a:t>https://www.kateraworth.com/animations/</a:t>
            </a:r>
            <a:endParaRPr lang="nl-NL" dirty="0"/>
          </a:p>
          <a:p>
            <a:endParaRPr lang="nl-NL" dirty="0"/>
          </a:p>
        </p:txBody>
      </p:sp>
    </p:spTree>
    <p:extLst>
      <p:ext uri="{BB962C8B-B14F-4D97-AF65-F5344CB8AC3E}">
        <p14:creationId xmlns:p14="http://schemas.microsoft.com/office/powerpoint/2010/main" val="3994369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EE6957-5682-49A5-AD71-8DD62F20CCAD}"/>
              </a:ext>
            </a:extLst>
          </p:cNvPr>
          <p:cNvSpPr>
            <a:spLocks noGrp="1"/>
          </p:cNvSpPr>
          <p:nvPr>
            <p:ph type="ctrTitle"/>
          </p:nvPr>
        </p:nvSpPr>
        <p:spPr>
          <a:xfrm>
            <a:off x="1524000" y="2612571"/>
            <a:ext cx="9144000" cy="897392"/>
          </a:xfrm>
        </p:spPr>
        <p:txBody>
          <a:bodyPr>
            <a:normAutofit fontScale="90000"/>
          </a:bodyPr>
          <a:lstStyle/>
          <a:p>
            <a:r>
              <a:rPr lang="nl-NL" sz="4000" dirty="0">
                <a:hlinkClick r:id="rId2"/>
              </a:rPr>
              <a:t>http://www.degrotetransitie.nl</a:t>
            </a:r>
            <a:br>
              <a:rPr lang="nl-NL" dirty="0"/>
            </a:br>
            <a:br>
              <a:rPr lang="nl-NL" dirty="0"/>
            </a:br>
            <a:r>
              <a:rPr lang="nl-NL" sz="3100" dirty="0"/>
              <a:t>tien voorstellen voor een economie die goed is voor alle mensen binnen de grenzen van de Aarde</a:t>
            </a:r>
            <a:br>
              <a:rPr lang="nl-NL" dirty="0"/>
            </a:br>
            <a:endParaRPr lang="nl-NL" dirty="0"/>
          </a:p>
        </p:txBody>
      </p:sp>
      <p:sp>
        <p:nvSpPr>
          <p:cNvPr id="3" name="Ondertitel 2">
            <a:extLst>
              <a:ext uri="{FF2B5EF4-FFF2-40B4-BE49-F238E27FC236}">
                <a16:creationId xmlns:a16="http://schemas.microsoft.com/office/drawing/2014/main" id="{0ED99570-1FBF-45A6-BEF2-3F673F6506FF}"/>
              </a:ext>
            </a:extLst>
          </p:cNvPr>
          <p:cNvSpPr>
            <a:spLocks noGrp="1"/>
          </p:cNvSpPr>
          <p:nvPr>
            <p:ph type="subTitle" idx="1"/>
          </p:nvPr>
        </p:nvSpPr>
        <p:spPr/>
        <p:txBody>
          <a:bodyPr/>
          <a:lstStyle/>
          <a:p>
            <a:endParaRPr lang="nl-NL" dirty="0"/>
          </a:p>
        </p:txBody>
      </p:sp>
      <p:pic>
        <p:nvPicPr>
          <p:cNvPr id="5" name="Afbeelding 4">
            <a:extLst>
              <a:ext uri="{FF2B5EF4-FFF2-40B4-BE49-F238E27FC236}">
                <a16:creationId xmlns:a16="http://schemas.microsoft.com/office/drawing/2014/main" id="{05004B5A-4C27-4C75-B16C-1FDFD5951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102" y="2768600"/>
            <a:ext cx="11044335" cy="3681445"/>
          </a:xfrm>
          <a:prstGeom prst="rect">
            <a:avLst/>
          </a:prstGeom>
        </p:spPr>
      </p:pic>
    </p:spTree>
    <p:extLst>
      <p:ext uri="{BB962C8B-B14F-4D97-AF65-F5344CB8AC3E}">
        <p14:creationId xmlns:p14="http://schemas.microsoft.com/office/powerpoint/2010/main" val="1417875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71D64F-7FA8-40A3-B405-46EB6B62FE34}"/>
              </a:ext>
            </a:extLst>
          </p:cNvPr>
          <p:cNvSpPr>
            <a:spLocks noGrp="1"/>
          </p:cNvSpPr>
          <p:nvPr>
            <p:ph type="title"/>
          </p:nvPr>
        </p:nvSpPr>
        <p:spPr/>
        <p:txBody>
          <a:bodyPr/>
          <a:lstStyle/>
          <a:p>
            <a:r>
              <a:rPr lang="nl-NL" dirty="0"/>
              <a:t>                                                         </a:t>
            </a:r>
          </a:p>
        </p:txBody>
      </p:sp>
      <p:pic>
        <p:nvPicPr>
          <p:cNvPr id="9" name="Tijdelijke aanduiding voor inhoud 8">
            <a:extLst>
              <a:ext uri="{FF2B5EF4-FFF2-40B4-BE49-F238E27FC236}">
                <a16:creationId xmlns:a16="http://schemas.microsoft.com/office/drawing/2014/main" id="{D0440E10-2B1B-48EB-BE15-274AEE5E95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6684" y="365125"/>
            <a:ext cx="8975349" cy="5978810"/>
          </a:xfrm>
        </p:spPr>
      </p:pic>
    </p:spTree>
    <p:extLst>
      <p:ext uri="{BB962C8B-B14F-4D97-AF65-F5344CB8AC3E}">
        <p14:creationId xmlns:p14="http://schemas.microsoft.com/office/powerpoint/2010/main" val="3092918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36B9EB-5BEA-43CB-8E76-D58A663E98AB}"/>
              </a:ext>
            </a:extLst>
          </p:cNvPr>
          <p:cNvSpPr>
            <a:spLocks noGrp="1"/>
          </p:cNvSpPr>
          <p:nvPr>
            <p:ph type="ctrTitle"/>
          </p:nvPr>
        </p:nvSpPr>
        <p:spPr>
          <a:xfrm>
            <a:off x="1524000" y="678731"/>
            <a:ext cx="9144000" cy="782424"/>
          </a:xfrm>
        </p:spPr>
        <p:txBody>
          <a:bodyPr>
            <a:normAutofit/>
          </a:bodyPr>
          <a:lstStyle/>
          <a:p>
            <a:r>
              <a:rPr lang="nl-NL" sz="4400" b="1" dirty="0"/>
              <a:t>Armoede en Ongelijkheid in Nederland</a:t>
            </a:r>
          </a:p>
        </p:txBody>
      </p:sp>
      <p:sp>
        <p:nvSpPr>
          <p:cNvPr id="3" name="Ondertitel 2">
            <a:extLst>
              <a:ext uri="{FF2B5EF4-FFF2-40B4-BE49-F238E27FC236}">
                <a16:creationId xmlns:a16="http://schemas.microsoft.com/office/drawing/2014/main" id="{4EECFC44-7E08-4973-87B0-5080F9C3396B}"/>
              </a:ext>
            </a:extLst>
          </p:cNvPr>
          <p:cNvSpPr>
            <a:spLocks noGrp="1"/>
          </p:cNvSpPr>
          <p:nvPr>
            <p:ph type="subTitle" idx="1"/>
          </p:nvPr>
        </p:nvSpPr>
        <p:spPr>
          <a:xfrm>
            <a:off x="1524000" y="1960775"/>
            <a:ext cx="9144000" cy="4218494"/>
          </a:xfrm>
        </p:spPr>
        <p:txBody>
          <a:bodyPr>
            <a:normAutofit lnSpcReduction="10000"/>
          </a:bodyPr>
          <a:lstStyle/>
          <a:p>
            <a:r>
              <a:rPr lang="nl-NL" b="1" dirty="0"/>
              <a:t>Armoede</a:t>
            </a:r>
          </a:p>
          <a:p>
            <a:r>
              <a:rPr lang="nl-NL" dirty="0"/>
              <a:t>8 % van de bevolking leeft in armoede, 15 % van de kinderen</a:t>
            </a:r>
          </a:p>
          <a:p>
            <a:r>
              <a:rPr lang="nl-NL" dirty="0"/>
              <a:t>Langdurige armoede neemt toe, steeds meer werkende armen: </a:t>
            </a:r>
          </a:p>
          <a:p>
            <a:r>
              <a:rPr lang="nl-NL" dirty="0"/>
              <a:t> “We werken ons kapot voor een minimumloon en de lasten worden alleen maar zwaarder"</a:t>
            </a:r>
          </a:p>
          <a:p>
            <a:endParaRPr lang="nl-NL" dirty="0"/>
          </a:p>
          <a:p>
            <a:r>
              <a:rPr lang="nl-NL" b="1" dirty="0"/>
              <a:t>Vermogensongelijkheid</a:t>
            </a:r>
          </a:p>
          <a:p>
            <a:r>
              <a:rPr lang="nl-NL" dirty="0"/>
              <a:t>10 % van de Nederlandse huishoudens heeft 68% van het vermogen in handen dat alle huishoudens gezamenlijk in handen hebben. </a:t>
            </a:r>
          </a:p>
          <a:p>
            <a:r>
              <a:rPr lang="nl-NL" dirty="0"/>
              <a:t>Alleen in de VS is de vermogensongelijkheid groter dan in Nederland (OECD)</a:t>
            </a:r>
          </a:p>
        </p:txBody>
      </p:sp>
    </p:spTree>
    <p:extLst>
      <p:ext uri="{BB962C8B-B14F-4D97-AF65-F5344CB8AC3E}">
        <p14:creationId xmlns:p14="http://schemas.microsoft.com/office/powerpoint/2010/main" val="3180499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D4060A-7F4D-4666-A16D-BB283A98CC2D}"/>
              </a:ext>
            </a:extLst>
          </p:cNvPr>
          <p:cNvSpPr>
            <a:spLocks noGrp="1"/>
          </p:cNvSpPr>
          <p:nvPr>
            <p:ph type="ctrTitle"/>
          </p:nvPr>
        </p:nvSpPr>
        <p:spPr/>
        <p:txBody>
          <a:bodyPr/>
          <a:lstStyle/>
          <a:p>
            <a:endParaRPr lang="nl-NL" dirty="0"/>
          </a:p>
        </p:txBody>
      </p:sp>
      <p:sp>
        <p:nvSpPr>
          <p:cNvPr id="3" name="Ondertitel 2">
            <a:extLst>
              <a:ext uri="{FF2B5EF4-FFF2-40B4-BE49-F238E27FC236}">
                <a16:creationId xmlns:a16="http://schemas.microsoft.com/office/drawing/2014/main" id="{5E3A7DEF-D34C-413F-9742-C0C92BB721D8}"/>
              </a:ext>
            </a:extLst>
          </p:cNvPr>
          <p:cNvSpPr>
            <a:spLocks noGrp="1"/>
          </p:cNvSpPr>
          <p:nvPr>
            <p:ph type="subTitle" idx="1"/>
          </p:nvPr>
        </p:nvSpPr>
        <p:spPr>
          <a:xfrm>
            <a:off x="1524000" y="6221691"/>
            <a:ext cx="9144000" cy="377071"/>
          </a:xfrm>
        </p:spPr>
        <p:txBody>
          <a:bodyPr>
            <a:normAutofit fontScale="92500" lnSpcReduction="10000"/>
          </a:bodyPr>
          <a:lstStyle/>
          <a:p>
            <a:r>
              <a:rPr lang="nl-NL" u="sng" dirty="0">
                <a:hlinkClick r:id="rId2"/>
              </a:rPr>
              <a:t>https://www.youtube.com/watch?v=ujlG0YVr1jY</a:t>
            </a:r>
            <a:endParaRPr lang="nl-NL" dirty="0"/>
          </a:p>
          <a:p>
            <a:endParaRPr lang="nl-NL" dirty="0"/>
          </a:p>
        </p:txBody>
      </p:sp>
      <p:pic>
        <p:nvPicPr>
          <p:cNvPr id="5" name="Afbeelding 4">
            <a:extLst>
              <a:ext uri="{FF2B5EF4-FFF2-40B4-BE49-F238E27FC236}">
                <a16:creationId xmlns:a16="http://schemas.microsoft.com/office/drawing/2014/main" id="{C2AE63C6-4DE8-44FA-9120-289288587A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71526"/>
            <a:ext cx="9144000" cy="6050165"/>
          </a:xfrm>
          <a:prstGeom prst="rect">
            <a:avLst/>
          </a:prstGeom>
        </p:spPr>
      </p:pic>
    </p:spTree>
    <p:extLst>
      <p:ext uri="{BB962C8B-B14F-4D97-AF65-F5344CB8AC3E}">
        <p14:creationId xmlns:p14="http://schemas.microsoft.com/office/powerpoint/2010/main" val="2992086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EB3740-E33D-46EE-B047-AD0B61D96CFD}"/>
              </a:ext>
            </a:extLst>
          </p:cNvPr>
          <p:cNvSpPr>
            <a:spLocks noGrp="1"/>
          </p:cNvSpPr>
          <p:nvPr>
            <p:ph type="ctrTitle"/>
          </p:nvPr>
        </p:nvSpPr>
        <p:spPr>
          <a:xfrm>
            <a:off x="1252354" y="763571"/>
            <a:ext cx="9144000" cy="4279769"/>
          </a:xfrm>
        </p:spPr>
        <p:txBody>
          <a:bodyPr>
            <a:normAutofit fontScale="90000"/>
          </a:bodyPr>
          <a:lstStyle/>
          <a:p>
            <a:br>
              <a:rPr lang="nl-NL" sz="2800" dirty="0"/>
            </a:br>
            <a:r>
              <a:rPr lang="nl-NL" sz="4900" b="1" dirty="0"/>
              <a:t>Rethinking Economics</a:t>
            </a:r>
            <a:br>
              <a:rPr lang="nl-NL" sz="2800" dirty="0"/>
            </a:br>
            <a:br>
              <a:rPr lang="nl-NL" sz="2800" dirty="0"/>
            </a:br>
            <a:r>
              <a:rPr lang="nl-NL" sz="2800" dirty="0"/>
              <a:t>… Wij zijn ontevreden over de dramatische versmalling van het curriculum die de afgelopen jaren heeft plaatsgevonden. [...] Deze beknot ons vermogen om de strijd aan te gaan met de multidimensionale uitdagingen van de eenentwintigste eeuw – van financiële stabiliteit tot voedselveiligheid en klimaatverandering.</a:t>
            </a:r>
            <a:br>
              <a:rPr lang="nl-NL" sz="2800" dirty="0"/>
            </a:br>
            <a:br>
              <a:rPr lang="nl-NL" dirty="0">
                <a:solidFill>
                  <a:schemeClr val="accent6">
                    <a:lumMod val="75000"/>
                  </a:schemeClr>
                </a:solidFill>
              </a:rPr>
            </a:br>
            <a:r>
              <a:rPr lang="en-US" sz="1600" i="1" dirty="0">
                <a:solidFill>
                  <a:schemeClr val="accent6">
                    <a:lumMod val="75000"/>
                  </a:schemeClr>
                </a:solidFill>
              </a:rPr>
              <a:t>An international student call for pluralism in economics</a:t>
            </a:r>
            <a:br>
              <a:rPr lang="en-US" sz="1600" i="1" dirty="0">
                <a:solidFill>
                  <a:schemeClr val="accent6">
                    <a:lumMod val="75000"/>
                  </a:schemeClr>
                </a:solidFill>
              </a:rPr>
            </a:br>
            <a:r>
              <a:rPr lang="en-US" sz="1600" i="1" dirty="0">
                <a:solidFill>
                  <a:schemeClr val="accent6">
                    <a:lumMod val="75000"/>
                  </a:schemeClr>
                </a:solidFill>
              </a:rPr>
              <a:t>Open letter, 2014</a:t>
            </a:r>
          </a:p>
        </p:txBody>
      </p:sp>
      <p:sp>
        <p:nvSpPr>
          <p:cNvPr id="3" name="Ondertitel 2">
            <a:extLst>
              <a:ext uri="{FF2B5EF4-FFF2-40B4-BE49-F238E27FC236}">
                <a16:creationId xmlns:a16="http://schemas.microsoft.com/office/drawing/2014/main" id="{D885F107-1204-4FAD-AA7C-6262E5FC1588}"/>
              </a:ext>
            </a:extLst>
          </p:cNvPr>
          <p:cNvSpPr>
            <a:spLocks noGrp="1"/>
          </p:cNvSpPr>
          <p:nvPr>
            <p:ph type="subTitle" idx="1"/>
          </p:nvPr>
        </p:nvSpPr>
        <p:spPr>
          <a:xfrm>
            <a:off x="1524000" y="5196253"/>
            <a:ext cx="9144000" cy="738015"/>
          </a:xfrm>
        </p:spPr>
        <p:txBody>
          <a:bodyPr>
            <a:normAutofit/>
          </a:bodyPr>
          <a:lstStyle/>
          <a:p>
            <a:r>
              <a:rPr lang="nl-NL" dirty="0"/>
              <a:t>.</a:t>
            </a:r>
          </a:p>
        </p:txBody>
      </p:sp>
    </p:spTree>
    <p:extLst>
      <p:ext uri="{BB962C8B-B14F-4D97-AF65-F5344CB8AC3E}">
        <p14:creationId xmlns:p14="http://schemas.microsoft.com/office/powerpoint/2010/main" val="3489746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8F155A-7552-4D31-AFC4-2A6E5F16962F}"/>
              </a:ext>
            </a:extLst>
          </p:cNvPr>
          <p:cNvSpPr>
            <a:spLocks noGrp="1"/>
          </p:cNvSpPr>
          <p:nvPr>
            <p:ph type="ctrTitle"/>
          </p:nvPr>
        </p:nvSpPr>
        <p:spPr>
          <a:xfrm>
            <a:off x="1175209" y="6173614"/>
            <a:ext cx="9144000" cy="493310"/>
          </a:xfrm>
        </p:spPr>
        <p:txBody>
          <a:bodyPr>
            <a:noAutofit/>
          </a:bodyPr>
          <a:lstStyle/>
          <a:p>
            <a:br>
              <a:rPr lang="nl-NL" sz="2400" dirty="0"/>
            </a:br>
            <a:br>
              <a:rPr lang="nl-NL" sz="2400" dirty="0"/>
            </a:br>
            <a:br>
              <a:rPr lang="nl-NL" sz="2400" dirty="0"/>
            </a:br>
            <a:br>
              <a:rPr lang="nl-NL" sz="2400" dirty="0"/>
            </a:br>
            <a:br>
              <a:rPr lang="nl-NL" sz="2400" dirty="0"/>
            </a:br>
            <a:br>
              <a:rPr lang="nl-NL" sz="2400" dirty="0"/>
            </a:br>
            <a:br>
              <a:rPr lang="nl-NL" sz="2400" dirty="0"/>
            </a:br>
            <a:br>
              <a:rPr lang="nl-NL" sz="2400" dirty="0"/>
            </a:br>
            <a:br>
              <a:rPr lang="nl-NL" sz="2400" dirty="0"/>
            </a:br>
            <a:br>
              <a:rPr lang="nl-NL" sz="2400" dirty="0"/>
            </a:br>
            <a:br>
              <a:rPr lang="nl-NL" sz="2400" dirty="0"/>
            </a:br>
            <a:br>
              <a:rPr lang="nl-NL" sz="2400" dirty="0"/>
            </a:br>
            <a:br>
              <a:rPr lang="nl-NL" sz="2400" dirty="0"/>
            </a:br>
            <a:r>
              <a:rPr lang="nl-NL" sz="2400" dirty="0">
                <a:hlinkClick r:id="rId2"/>
              </a:rPr>
              <a:t>https://www.economieonderwijs.nl/</a:t>
            </a:r>
            <a:br>
              <a:rPr lang="nl-NL" sz="2400" dirty="0"/>
            </a:br>
            <a:endParaRPr lang="nl-NL" sz="2400" dirty="0"/>
          </a:p>
        </p:txBody>
      </p:sp>
      <p:sp>
        <p:nvSpPr>
          <p:cNvPr id="3" name="Ondertitel 2">
            <a:extLst>
              <a:ext uri="{FF2B5EF4-FFF2-40B4-BE49-F238E27FC236}">
                <a16:creationId xmlns:a16="http://schemas.microsoft.com/office/drawing/2014/main" id="{D26854F3-60B8-4E05-9677-22F65A42FFD5}"/>
              </a:ext>
            </a:extLst>
          </p:cNvPr>
          <p:cNvSpPr>
            <a:spLocks noGrp="1"/>
          </p:cNvSpPr>
          <p:nvPr>
            <p:ph type="subTitle" idx="1"/>
          </p:nvPr>
        </p:nvSpPr>
        <p:spPr/>
        <p:txBody>
          <a:bodyPr/>
          <a:lstStyle/>
          <a:p>
            <a:endParaRPr lang="nl-NL" dirty="0"/>
          </a:p>
        </p:txBody>
      </p:sp>
      <p:pic>
        <p:nvPicPr>
          <p:cNvPr id="5" name="Afbeelding 4">
            <a:extLst>
              <a:ext uri="{FF2B5EF4-FFF2-40B4-BE49-F238E27FC236}">
                <a16:creationId xmlns:a16="http://schemas.microsoft.com/office/drawing/2014/main" id="{CDB7B0E5-7AD8-4108-AC16-6D009B33A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3015" y="680009"/>
            <a:ext cx="7408984" cy="5028618"/>
          </a:xfrm>
          <a:prstGeom prst="rect">
            <a:avLst/>
          </a:prstGeom>
        </p:spPr>
      </p:pic>
    </p:spTree>
    <p:extLst>
      <p:ext uri="{BB962C8B-B14F-4D97-AF65-F5344CB8AC3E}">
        <p14:creationId xmlns:p14="http://schemas.microsoft.com/office/powerpoint/2010/main" val="1269193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67C3E8-9148-4735-B528-571D3BC0E631}"/>
              </a:ext>
            </a:extLst>
          </p:cNvPr>
          <p:cNvSpPr>
            <a:spLocks noGrp="1"/>
          </p:cNvSpPr>
          <p:nvPr>
            <p:ph type="title"/>
          </p:nvPr>
        </p:nvSpPr>
        <p:spPr>
          <a:xfrm>
            <a:off x="1147072" y="373889"/>
            <a:ext cx="10515600" cy="315911"/>
          </a:xfrm>
        </p:spPr>
        <p:txBody>
          <a:bodyPr>
            <a:noAutofit/>
          </a:bodyPr>
          <a:lstStyle/>
          <a:p>
            <a:pPr algn="ctr"/>
            <a:r>
              <a:rPr lang="nl-NL" sz="2800" b="1" u="sng" dirty="0">
                <a:solidFill>
                  <a:schemeClr val="accent5">
                    <a:lumMod val="75000"/>
                  </a:schemeClr>
                </a:solidFill>
                <a:hlinkClick r:id="rId2">
                  <a:extLst>
                    <a:ext uri="{A12FA001-AC4F-418D-AE19-62706E023703}">
                      <ahyp:hlinkClr xmlns:ahyp="http://schemas.microsoft.com/office/drawing/2018/hyperlinkcolor" val="tx"/>
                    </a:ext>
                  </a:extLst>
                </a:hlinkClick>
              </a:rPr>
              <a:t>Zeven manieren om als een 21</a:t>
            </a:r>
            <a:r>
              <a:rPr lang="nl-NL" sz="2800" b="1" u="sng" baseline="30000" dirty="0">
                <a:solidFill>
                  <a:schemeClr val="accent5">
                    <a:lumMod val="75000"/>
                  </a:schemeClr>
                </a:solidFill>
                <a:hlinkClick r:id="rId2">
                  <a:extLst>
                    <a:ext uri="{A12FA001-AC4F-418D-AE19-62706E023703}">
                      <ahyp:hlinkClr xmlns:ahyp="http://schemas.microsoft.com/office/drawing/2018/hyperlinkcolor" val="tx"/>
                    </a:ext>
                  </a:extLst>
                </a:hlinkClick>
              </a:rPr>
              <a:t>ste</a:t>
            </a:r>
            <a:r>
              <a:rPr lang="nl-NL" sz="2800" b="1" u="sng" dirty="0">
                <a:solidFill>
                  <a:schemeClr val="accent5">
                    <a:lumMod val="75000"/>
                  </a:schemeClr>
                </a:solidFill>
                <a:hlinkClick r:id="rId2">
                  <a:extLst>
                    <a:ext uri="{A12FA001-AC4F-418D-AE19-62706E023703}">
                      <ahyp:hlinkClr xmlns:ahyp="http://schemas.microsoft.com/office/drawing/2018/hyperlinkcolor" val="tx"/>
                    </a:ext>
                  </a:extLst>
                </a:hlinkClick>
              </a:rPr>
              <a:t> eeuw econoom te denken </a:t>
            </a:r>
            <a:endParaRPr lang="nl-NL" sz="2800" b="1" u="sng" dirty="0">
              <a:solidFill>
                <a:schemeClr val="accent5">
                  <a:lumMod val="75000"/>
                </a:schemeClr>
              </a:solidFill>
            </a:endParaRPr>
          </a:p>
        </p:txBody>
      </p:sp>
      <p:sp>
        <p:nvSpPr>
          <p:cNvPr id="3" name="Tijdelijke aanduiding voor inhoud 2">
            <a:extLst>
              <a:ext uri="{FF2B5EF4-FFF2-40B4-BE49-F238E27FC236}">
                <a16:creationId xmlns:a16="http://schemas.microsoft.com/office/drawing/2014/main" id="{6BFB4981-F39F-484B-BF50-DACE4EB7E93E}"/>
              </a:ext>
            </a:extLst>
          </p:cNvPr>
          <p:cNvSpPr>
            <a:spLocks noGrp="1"/>
          </p:cNvSpPr>
          <p:nvPr>
            <p:ph idx="1"/>
          </p:nvPr>
        </p:nvSpPr>
        <p:spPr>
          <a:xfrm>
            <a:off x="632927" y="1007706"/>
            <a:ext cx="10515600" cy="5318449"/>
          </a:xfrm>
        </p:spPr>
        <p:txBody>
          <a:bodyPr>
            <a:noAutofit/>
          </a:bodyPr>
          <a:lstStyle/>
          <a:p>
            <a:pPr marL="0" indent="0" algn="ctr">
              <a:lnSpc>
                <a:spcPts val="1900"/>
              </a:lnSpc>
              <a:buNone/>
            </a:pPr>
            <a:r>
              <a:rPr lang="nl-NL" sz="2000" b="1" dirty="0"/>
              <a:t>1. Verander de doelstelling </a:t>
            </a:r>
          </a:p>
          <a:p>
            <a:pPr marL="0" indent="0" algn="ctr">
              <a:lnSpc>
                <a:spcPts val="1900"/>
              </a:lnSpc>
              <a:buNone/>
            </a:pPr>
            <a:r>
              <a:rPr lang="nl-NL" sz="2000" dirty="0"/>
              <a:t>    Van BBP naar de donut</a:t>
            </a:r>
          </a:p>
          <a:p>
            <a:pPr marL="0" indent="0" algn="ctr">
              <a:lnSpc>
                <a:spcPts val="1900"/>
              </a:lnSpc>
              <a:buNone/>
            </a:pPr>
            <a:r>
              <a:rPr lang="nl-NL" sz="2000" b="1" dirty="0"/>
              <a:t>2. Het grote plaatje</a:t>
            </a:r>
          </a:p>
          <a:p>
            <a:pPr marL="0" indent="0" algn="ctr">
              <a:lnSpc>
                <a:spcPts val="1900"/>
              </a:lnSpc>
              <a:buNone/>
            </a:pPr>
            <a:r>
              <a:rPr lang="nl-NL" sz="2000" dirty="0"/>
              <a:t>    Van een autonome markt naar een ingebedde economie</a:t>
            </a:r>
          </a:p>
          <a:p>
            <a:pPr marL="0" indent="0" algn="ctr">
              <a:lnSpc>
                <a:spcPts val="1900"/>
              </a:lnSpc>
              <a:buNone/>
            </a:pPr>
            <a:r>
              <a:rPr lang="nl-NL" sz="2000" b="1" dirty="0"/>
              <a:t>3. Stimuleer de menselijke natuur, </a:t>
            </a:r>
          </a:p>
          <a:p>
            <a:pPr marL="0" indent="0" algn="ctr">
              <a:lnSpc>
                <a:spcPts val="1900"/>
              </a:lnSpc>
              <a:buNone/>
            </a:pPr>
            <a:r>
              <a:rPr lang="nl-NL" sz="2000" dirty="0"/>
              <a:t>     Van rationele homo economicus naar sociaal aanpasbare mens</a:t>
            </a:r>
          </a:p>
          <a:p>
            <a:pPr marL="0" indent="0" algn="ctr">
              <a:lnSpc>
                <a:spcPts val="1900"/>
              </a:lnSpc>
              <a:buNone/>
            </a:pPr>
            <a:r>
              <a:rPr lang="nl-NL" sz="2000" b="1" dirty="0"/>
              <a:t>4. Snap de systemen</a:t>
            </a:r>
          </a:p>
          <a:p>
            <a:pPr marL="0" indent="0" algn="ctr">
              <a:lnSpc>
                <a:spcPts val="1900"/>
              </a:lnSpc>
              <a:buNone/>
            </a:pPr>
            <a:r>
              <a:rPr lang="nl-NL" sz="2000" dirty="0"/>
              <a:t>     Van een mechanisch evenwicht naar dynamische complexiteit</a:t>
            </a:r>
          </a:p>
          <a:p>
            <a:pPr marL="0" indent="0" algn="ctr">
              <a:lnSpc>
                <a:spcPts val="1900"/>
              </a:lnSpc>
              <a:buNone/>
            </a:pPr>
            <a:r>
              <a:rPr lang="nl-NL" sz="2000" b="1" dirty="0"/>
              <a:t>5. Richt je op herverdeling</a:t>
            </a:r>
          </a:p>
          <a:p>
            <a:pPr marL="0" indent="0" algn="ctr">
              <a:lnSpc>
                <a:spcPts val="1900"/>
              </a:lnSpc>
              <a:buNone/>
            </a:pPr>
            <a:r>
              <a:rPr lang="nl-NL" sz="2000" dirty="0"/>
              <a:t>    Van groei zal het gelijktrekken naar ontworpen verdeling</a:t>
            </a:r>
          </a:p>
          <a:p>
            <a:pPr marL="0" indent="0" algn="ctr">
              <a:lnSpc>
                <a:spcPts val="1900"/>
              </a:lnSpc>
              <a:buNone/>
            </a:pPr>
            <a:r>
              <a:rPr lang="nl-NL" sz="2000" b="1" dirty="0"/>
              <a:t>6. Creëer om te regenereren</a:t>
            </a:r>
          </a:p>
          <a:p>
            <a:pPr marL="0" indent="0" algn="ctr">
              <a:lnSpc>
                <a:spcPts val="1900"/>
              </a:lnSpc>
              <a:buNone/>
            </a:pPr>
            <a:r>
              <a:rPr lang="nl-NL" sz="2000" dirty="0"/>
              <a:t>    Van Groei zal het wel opruimen naar regeneratief design</a:t>
            </a:r>
          </a:p>
          <a:p>
            <a:pPr marL="0" indent="0" algn="ctr">
              <a:lnSpc>
                <a:spcPts val="1900"/>
              </a:lnSpc>
              <a:buNone/>
            </a:pPr>
            <a:r>
              <a:rPr lang="nl-NL" sz="2000" b="1" dirty="0"/>
              <a:t>7. Wees agnost als het om groei gaat</a:t>
            </a:r>
          </a:p>
          <a:p>
            <a:pPr marL="0" indent="0" algn="ctr">
              <a:lnSpc>
                <a:spcPts val="1900"/>
              </a:lnSpc>
              <a:buNone/>
            </a:pPr>
            <a:r>
              <a:rPr lang="nl-NL" sz="2000" dirty="0"/>
              <a:t>    Van groeiverslaving naar groei-agnosticisme</a:t>
            </a:r>
          </a:p>
        </p:txBody>
      </p:sp>
    </p:spTree>
    <p:extLst>
      <p:ext uri="{BB962C8B-B14F-4D97-AF65-F5344CB8AC3E}">
        <p14:creationId xmlns:p14="http://schemas.microsoft.com/office/powerpoint/2010/main" val="1705175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C52E3D-BB18-4643-9E49-2A49C9858125}"/>
              </a:ext>
            </a:extLst>
          </p:cNvPr>
          <p:cNvSpPr>
            <a:spLocks noGrp="1"/>
          </p:cNvSpPr>
          <p:nvPr>
            <p:ph type="ctrTitle"/>
          </p:nvPr>
        </p:nvSpPr>
        <p:spPr>
          <a:xfrm>
            <a:off x="223357" y="708579"/>
            <a:ext cx="11495315" cy="662472"/>
          </a:xfrm>
        </p:spPr>
        <p:txBody>
          <a:bodyPr>
            <a:noAutofit/>
          </a:bodyPr>
          <a:lstStyle/>
          <a:p>
            <a:r>
              <a:rPr lang="nl-NL" sz="4000" b="1" dirty="0"/>
              <a:t>1. Verander de doelstelling, </a:t>
            </a:r>
            <a:br>
              <a:rPr lang="nl-NL" sz="4000" b="1" dirty="0"/>
            </a:br>
            <a:r>
              <a:rPr lang="nl-NL" sz="4000" b="1" dirty="0"/>
              <a:t>van het bbp naar de donut</a:t>
            </a:r>
            <a:endParaRPr lang="nl-NL" sz="4000" dirty="0"/>
          </a:p>
        </p:txBody>
      </p:sp>
      <p:sp>
        <p:nvSpPr>
          <p:cNvPr id="3" name="Ondertitel 2">
            <a:extLst>
              <a:ext uri="{FF2B5EF4-FFF2-40B4-BE49-F238E27FC236}">
                <a16:creationId xmlns:a16="http://schemas.microsoft.com/office/drawing/2014/main" id="{2D0220DD-0E44-4DC7-8E00-7B276DDC6E6F}"/>
              </a:ext>
            </a:extLst>
          </p:cNvPr>
          <p:cNvSpPr>
            <a:spLocks noGrp="1"/>
          </p:cNvSpPr>
          <p:nvPr>
            <p:ph type="subTitle" idx="1"/>
          </p:nvPr>
        </p:nvSpPr>
        <p:spPr>
          <a:xfrm>
            <a:off x="1220259" y="1825105"/>
            <a:ext cx="9144000" cy="3993080"/>
          </a:xfrm>
        </p:spPr>
        <p:txBody>
          <a:bodyPr>
            <a:normAutofit fontScale="55000" lnSpcReduction="20000"/>
          </a:bodyPr>
          <a:lstStyle/>
          <a:p>
            <a:endParaRPr lang="nl-NL" dirty="0"/>
          </a:p>
          <a:p>
            <a:r>
              <a:rPr lang="nl-NL" sz="5900" b="1" dirty="0"/>
              <a:t>We zijn verslaafd aan economische groei</a:t>
            </a:r>
          </a:p>
          <a:p>
            <a:r>
              <a:rPr lang="nl-NL" sz="6000" b="1" dirty="0"/>
              <a:t>Bedrijven: </a:t>
            </a:r>
            <a:r>
              <a:rPr lang="nl-NL" sz="6000" dirty="0"/>
              <a:t>Hoogste rendement, stijgende winsten, een groeiend marktaandeel enz.</a:t>
            </a:r>
          </a:p>
          <a:p>
            <a:r>
              <a:rPr lang="nl-NL" sz="6000" b="1" dirty="0"/>
              <a:t>Politiek: </a:t>
            </a:r>
            <a:r>
              <a:rPr lang="nl-NL" sz="6000" dirty="0"/>
              <a:t>Minister Wiebes van Economische Zaken en Klimaat. </a:t>
            </a:r>
          </a:p>
          <a:p>
            <a:r>
              <a:rPr lang="nl-NL" sz="6000" dirty="0"/>
              <a:t>"Economische groei maakt het mogelijk dat we grote maatschappelijke uitdagingen zoals de energie- en klimaattransitie en de hoge kosten van de zorg kunnen betalen.</a:t>
            </a:r>
          </a:p>
          <a:p>
            <a:endParaRPr lang="nl-NL" sz="5900" b="1" dirty="0"/>
          </a:p>
        </p:txBody>
      </p:sp>
    </p:spTree>
    <p:extLst>
      <p:ext uri="{BB962C8B-B14F-4D97-AF65-F5344CB8AC3E}">
        <p14:creationId xmlns:p14="http://schemas.microsoft.com/office/powerpoint/2010/main" val="388738486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1268</TotalTime>
  <Words>887</Words>
  <Application>Microsoft Office PowerPoint</Application>
  <PresentationFormat>Breedbeeld</PresentationFormat>
  <Paragraphs>138</Paragraphs>
  <Slides>27</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27</vt:i4>
      </vt:variant>
    </vt:vector>
  </HeadingPairs>
  <TitlesOfParts>
    <vt:vector size="31" baseType="lpstr">
      <vt:lpstr>Arial</vt:lpstr>
      <vt:lpstr>Calibri</vt:lpstr>
      <vt:lpstr>Calibri Light</vt:lpstr>
      <vt:lpstr>Kantoorthema</vt:lpstr>
      <vt:lpstr>Zeven manieren om te denken als een 21ste eeuw econoom </vt:lpstr>
      <vt:lpstr> </vt:lpstr>
      <vt:lpstr>                                                         </vt:lpstr>
      <vt:lpstr>Armoede en Ongelijkheid in Nederland</vt:lpstr>
      <vt:lpstr>PowerPoint-presentatie</vt:lpstr>
      <vt:lpstr> Rethinking Economics  … Wij zijn ontevreden over de dramatische versmalling van het curriculum die de afgelopen jaren heeft plaatsgevonden. [...] Deze beknot ons vermogen om de strijd aan te gaan met de multidimensionale uitdagingen van de eenentwintigste eeuw – van financiële stabiliteit tot voedselveiligheid en klimaatverandering.  An international student call for pluralism in economics Open letter, 2014</vt:lpstr>
      <vt:lpstr>             https://www.economieonderwijs.nl/ </vt:lpstr>
      <vt:lpstr>Zeven manieren om als een 21ste eeuw econoom te denken </vt:lpstr>
      <vt:lpstr>1. Verander de doelstelling,  van het bbp naar de donut</vt:lpstr>
      <vt:lpstr>    </vt:lpstr>
      <vt:lpstr>De onhoudbaarheid van exponentiële groei</vt:lpstr>
      <vt:lpstr>          Het bbp is een koekoeksjong  in het economische nest Hoe komt het koekoeksei  in het nest?  Economie heeft zijn doel verloren  Economie = huishoudkunde  (oude Griekenland)  van het gezin van de stadstaat de natiestaat de Aarde    </vt:lpstr>
      <vt:lpstr> </vt:lpstr>
      <vt:lpstr>Het sociale fundament  vormt de binnengrens,  en zet de basisbehoeften uiteen waar iedereen in voldoende mate  over zou moeten beschikken Het bestaat uit twaalf dimensies die zijn ontleent aan de in 2015 gepubliceerde VN Duurzame Ontwikkelingsdoelen   Het ecologisch plafond bestaat uit negen planetaire grenzen  die geformuleerd zijn door  een internationale groep wetenschappers   Tussen deze twee grenzen bevindt zich de veilige  en sociaal rechtvaardige ruimte waarin de mensheid kan gedijen.</vt:lpstr>
      <vt:lpstr>           11 % van de wereldbevolking is ondervoed  29 % leeft onder de armoede grens  van 3,10 dollar per dag,  9 % geen toegang tot schoon drinkwater 17 % kinderen geen onderwijs      Vier planetaire grenzen  worden overschreven m.b.t.  Klimaat (CO 2 boven de limiet),  landontginning (62 % nog bebost),  stikstof en fosforbelasting (2 maal zo hoog)  en biodiversiteit (10 keer sneller) </vt:lpstr>
      <vt:lpstr> </vt:lpstr>
      <vt:lpstr>PowerPoint-presentatie</vt:lpstr>
      <vt:lpstr>Definitie: Brede welvaart betreft de kwaliteit van leven in het hier en nu en de mate waarin deze  ten koste gaat van die van latere generaties of van die van mensen elders in de wereld. </vt:lpstr>
      <vt:lpstr>De econoom als tuinman</vt:lpstr>
      <vt:lpstr>       </vt:lpstr>
      <vt:lpstr>Conclusie:   Wacht niet op economische groei om ongelijkheid te reduceren- omdat dit niet zal gebeuren. Creëer in plaats daarvan een economie die ontworpen is voor herverdeling</vt:lpstr>
      <vt:lpstr> </vt:lpstr>
      <vt:lpstr>. </vt:lpstr>
      <vt:lpstr>6. Creëer om te regenereren  Van groei zal het wel opruimen naar regeneratief design </vt:lpstr>
      <vt:lpstr>Oplossingen:</vt:lpstr>
      <vt:lpstr>Site van Kate Raworth met animaties: </vt:lpstr>
      <vt:lpstr>http://www.degrotetransitie.nl  tien voorstellen voor een economie die goed is voor alle mensen binnen de grenzen van de Aarde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 somers</dc:creator>
  <cp:lastModifiedBy>e somers</cp:lastModifiedBy>
  <cp:revision>110</cp:revision>
  <dcterms:created xsi:type="dcterms:W3CDTF">2018-06-03T15:43:00Z</dcterms:created>
  <dcterms:modified xsi:type="dcterms:W3CDTF">2019-03-22T21:02:56Z</dcterms:modified>
</cp:coreProperties>
</file>