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559" r:id="rId9"/>
    <p:sldId id="560" r:id="rId10"/>
    <p:sldId id="561" r:id="rId11"/>
    <p:sldId id="274" r:id="rId12"/>
    <p:sldId id="364" r:id="rId13"/>
    <p:sldId id="262" r:id="rId14"/>
    <p:sldId id="264" r:id="rId15"/>
    <p:sldId id="265" r:id="rId16"/>
    <p:sldId id="267" r:id="rId17"/>
    <p:sldId id="268" r:id="rId18"/>
    <p:sldId id="272" r:id="rId19"/>
    <p:sldId id="562" r:id="rId20"/>
    <p:sldId id="271" r:id="rId21"/>
    <p:sldId id="270" r:id="rId22"/>
    <p:sldId id="282" r:id="rId23"/>
    <p:sldId id="281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0C2"/>
    <a:srgbClr val="F07375"/>
    <a:srgbClr val="FF6C0D"/>
    <a:srgbClr val="D29A00"/>
    <a:srgbClr val="FBBA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875"/>
    <p:restoredTop sz="95141" autoAdjust="0"/>
  </p:normalViewPr>
  <p:slideViewPr>
    <p:cSldViewPr>
      <p:cViewPr varScale="1">
        <p:scale>
          <a:sx n="97" d="100"/>
          <a:sy n="97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248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BBFE5-0E23-41C4-9B72-BFE6B018553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AA053C3-2813-4336-BB83-D0D0EEECEE4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l-NL" sz="1100" err="1">
              <a:solidFill>
                <a:schemeClr val="tx1"/>
              </a:solidFill>
              <a:latin typeface="Ubuntu" pitchFamily="34" charset="0"/>
            </a:rPr>
            <a:t>Enhance</a:t>
          </a:r>
          <a:r>
            <a:rPr lang="nl-NL" sz="1100">
              <a:solidFill>
                <a:schemeClr val="tx1"/>
              </a:solidFill>
              <a:latin typeface="Ubuntu" pitchFamily="34" charset="0"/>
            </a:rPr>
            <a:t> </a:t>
          </a:r>
          <a:r>
            <a:rPr lang="nl-NL" sz="1100" err="1">
              <a:solidFill>
                <a:schemeClr val="tx1"/>
              </a:solidFill>
              <a:latin typeface="Ubuntu" pitchFamily="34" charset="0"/>
            </a:rPr>
            <a:t>knowledge</a:t>
          </a:r>
          <a:endParaRPr lang="nl-NL" sz="1100">
            <a:solidFill>
              <a:schemeClr val="tx1"/>
            </a:solidFill>
            <a:latin typeface="Ubuntu" pitchFamily="34" charset="0"/>
          </a:endParaRPr>
        </a:p>
      </dgm:t>
    </dgm:pt>
    <dgm:pt modelId="{2E24EE3F-95C0-48FA-B6E3-FF1D13FC35D5}" type="parTrans" cxnId="{6B868E09-2E27-431E-A211-A8DE081B2DA1}">
      <dgm:prSet/>
      <dgm:spPr/>
      <dgm:t>
        <a:bodyPr/>
        <a:lstStyle/>
        <a:p>
          <a:endParaRPr lang="nl-NL"/>
        </a:p>
      </dgm:t>
    </dgm:pt>
    <dgm:pt modelId="{10CB9780-065E-4CE8-ABDE-976416106AAC}" type="sibTrans" cxnId="{6B868E09-2E27-431E-A211-A8DE081B2DA1}">
      <dgm:prSet/>
      <dgm:spPr>
        <a:ln w="25400">
          <a:solidFill>
            <a:srgbClr val="F07375"/>
          </a:solidFill>
        </a:ln>
      </dgm:spPr>
      <dgm:t>
        <a:bodyPr/>
        <a:lstStyle/>
        <a:p>
          <a:endParaRPr lang="nl-NL"/>
        </a:p>
      </dgm:t>
    </dgm:pt>
    <dgm:pt modelId="{4B996E31-0E42-4CCA-B3E7-D59A73211953}">
      <dgm:prSet phldrT="[Text]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nl-NL" sz="1050">
              <a:solidFill>
                <a:schemeClr val="tx1"/>
              </a:solidFill>
              <a:latin typeface="Ubuntu" pitchFamily="34" charset="0"/>
            </a:rPr>
            <a:t>Networking</a:t>
          </a:r>
        </a:p>
      </dgm:t>
    </dgm:pt>
    <dgm:pt modelId="{34CD92A5-0377-4D7A-A1D5-05280689ED9E}" type="parTrans" cxnId="{F3BFCA4F-C2EF-4B02-BE2E-259C62A1B9A0}">
      <dgm:prSet/>
      <dgm:spPr/>
      <dgm:t>
        <a:bodyPr/>
        <a:lstStyle/>
        <a:p>
          <a:endParaRPr lang="nl-NL"/>
        </a:p>
      </dgm:t>
    </dgm:pt>
    <dgm:pt modelId="{8336D223-66DE-4A3E-8953-3C600660FEAC}" type="sibTrans" cxnId="{F3BFCA4F-C2EF-4B02-BE2E-259C62A1B9A0}">
      <dgm:prSet/>
      <dgm:spPr>
        <a:ln w="25400">
          <a:solidFill>
            <a:srgbClr val="F07375"/>
          </a:solidFill>
        </a:ln>
      </dgm:spPr>
      <dgm:t>
        <a:bodyPr/>
        <a:lstStyle/>
        <a:p>
          <a:endParaRPr lang="nl-NL"/>
        </a:p>
      </dgm:t>
    </dgm:pt>
    <dgm:pt modelId="{BE5E04EA-1498-442B-A54E-022D1DF3E5D2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l-NL" sz="1050" err="1">
              <a:solidFill>
                <a:schemeClr val="tx1"/>
              </a:solidFill>
              <a:latin typeface="Ubuntu" pitchFamily="34" charset="0"/>
            </a:rPr>
            <a:t>Align</a:t>
          </a:r>
          <a:r>
            <a:rPr lang="nl-NL" sz="1050">
              <a:solidFill>
                <a:schemeClr val="tx1"/>
              </a:solidFill>
              <a:latin typeface="Ubuntu" pitchFamily="34" charset="0"/>
            </a:rPr>
            <a:t> </a:t>
          </a:r>
          <a:r>
            <a:rPr lang="nl-NL" sz="1050" err="1">
              <a:solidFill>
                <a:schemeClr val="tx1"/>
              </a:solidFill>
              <a:latin typeface="Ubuntu" pitchFamily="34" charset="0"/>
            </a:rPr>
            <a:t>roles</a:t>
          </a:r>
          <a:r>
            <a:rPr lang="nl-NL" sz="1050">
              <a:solidFill>
                <a:schemeClr val="tx1"/>
              </a:solidFill>
              <a:latin typeface="Ubuntu" pitchFamily="34" charset="0"/>
            </a:rPr>
            <a:t> / stakeholders</a:t>
          </a:r>
        </a:p>
      </dgm:t>
    </dgm:pt>
    <dgm:pt modelId="{07B934A3-952A-47DD-83D9-CA13BE5461EF}" type="parTrans" cxnId="{E845E9C1-C71F-497B-9236-022CD7B3CD79}">
      <dgm:prSet/>
      <dgm:spPr/>
      <dgm:t>
        <a:bodyPr/>
        <a:lstStyle/>
        <a:p>
          <a:endParaRPr lang="nl-NL"/>
        </a:p>
      </dgm:t>
    </dgm:pt>
    <dgm:pt modelId="{6AF95A44-7D2C-473E-9E47-50C068FB9D6A}" type="sibTrans" cxnId="{E845E9C1-C71F-497B-9236-022CD7B3CD79}">
      <dgm:prSet/>
      <dgm:spPr>
        <a:ln w="25400">
          <a:solidFill>
            <a:srgbClr val="F07375"/>
          </a:solidFill>
        </a:ln>
      </dgm:spPr>
      <dgm:t>
        <a:bodyPr/>
        <a:lstStyle/>
        <a:p>
          <a:endParaRPr lang="nl-NL"/>
        </a:p>
      </dgm:t>
    </dgm:pt>
    <dgm:pt modelId="{FF5DDED6-4F77-4B5A-A59F-10E004687968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l-NL" sz="1100">
              <a:solidFill>
                <a:schemeClr val="tx1"/>
              </a:solidFill>
              <a:latin typeface="Ubuntu" pitchFamily="34" charset="0"/>
            </a:rPr>
            <a:t>Have </a:t>
          </a:r>
          <a:r>
            <a:rPr lang="nl-NL" sz="1100" err="1">
              <a:solidFill>
                <a:schemeClr val="tx1"/>
              </a:solidFill>
              <a:latin typeface="Ubuntu" pitchFamily="34" charset="0"/>
            </a:rPr>
            <a:t>fun</a:t>
          </a:r>
          <a:endParaRPr lang="nl-NL" sz="1100">
            <a:solidFill>
              <a:schemeClr val="tx1"/>
            </a:solidFill>
            <a:latin typeface="Ubuntu" pitchFamily="34" charset="0"/>
          </a:endParaRPr>
        </a:p>
      </dgm:t>
    </dgm:pt>
    <dgm:pt modelId="{1EBBEFF3-172B-4C95-BF48-6D197B97DFEA}" type="parTrans" cxnId="{EF6CB352-E004-4A78-A44A-FAA75B22BD9F}">
      <dgm:prSet/>
      <dgm:spPr/>
      <dgm:t>
        <a:bodyPr/>
        <a:lstStyle/>
        <a:p>
          <a:endParaRPr lang="nl-NL"/>
        </a:p>
      </dgm:t>
    </dgm:pt>
    <dgm:pt modelId="{BCCFD0E2-1439-4EAE-A982-BE5C692FD980}" type="sibTrans" cxnId="{EF6CB352-E004-4A78-A44A-FAA75B22BD9F}">
      <dgm:prSet/>
      <dgm:spPr>
        <a:ln w="25400">
          <a:solidFill>
            <a:srgbClr val="F07375"/>
          </a:solidFill>
        </a:ln>
      </dgm:spPr>
      <dgm:t>
        <a:bodyPr/>
        <a:lstStyle/>
        <a:p>
          <a:endParaRPr lang="nl-NL"/>
        </a:p>
      </dgm:t>
    </dgm:pt>
    <dgm:pt modelId="{E4616B32-9839-4A3C-8FCA-EC4E92D74F9B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l-NL" sz="1100">
              <a:solidFill>
                <a:schemeClr val="tx1"/>
              </a:solidFill>
              <a:latin typeface="Ubuntu" pitchFamily="34" charset="0"/>
            </a:rPr>
            <a:t>Building profile</a:t>
          </a:r>
        </a:p>
      </dgm:t>
    </dgm:pt>
    <dgm:pt modelId="{CD4D4206-90A6-42AC-860E-50B60BF41324}" type="parTrans" cxnId="{BA25DFC6-0BD9-453B-843B-65F4D2269BF4}">
      <dgm:prSet/>
      <dgm:spPr/>
      <dgm:t>
        <a:bodyPr/>
        <a:lstStyle/>
        <a:p>
          <a:endParaRPr lang="nl-NL"/>
        </a:p>
      </dgm:t>
    </dgm:pt>
    <dgm:pt modelId="{252836CA-B9E4-4B7A-BECA-8E9C7B509042}" type="sibTrans" cxnId="{BA25DFC6-0BD9-453B-843B-65F4D2269BF4}">
      <dgm:prSet/>
      <dgm:spPr>
        <a:ln w="25400">
          <a:solidFill>
            <a:srgbClr val="F07375"/>
          </a:solidFill>
        </a:ln>
      </dgm:spPr>
      <dgm:t>
        <a:bodyPr/>
        <a:lstStyle/>
        <a:p>
          <a:endParaRPr lang="nl-NL"/>
        </a:p>
      </dgm:t>
    </dgm:pt>
    <dgm:pt modelId="{A888C6F0-99B9-44F8-B117-7F26F218B6D4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nl-NL" sz="1100" err="1">
              <a:solidFill>
                <a:schemeClr val="tx1"/>
              </a:solidFill>
              <a:latin typeface="Ubuntu" pitchFamily="34" charset="0"/>
            </a:rPr>
            <a:t>Create</a:t>
          </a:r>
          <a:r>
            <a:rPr lang="nl-NL" sz="1100">
              <a:solidFill>
                <a:schemeClr val="tx1"/>
              </a:solidFill>
              <a:latin typeface="Ubuntu" pitchFamily="34" charset="0"/>
            </a:rPr>
            <a:t> leads</a:t>
          </a:r>
        </a:p>
      </dgm:t>
    </dgm:pt>
    <dgm:pt modelId="{9B0CB7B2-3D2F-451D-B261-271496CA70D9}" type="parTrans" cxnId="{14839767-3209-4D45-BBBD-FFB6A5E4B491}">
      <dgm:prSet/>
      <dgm:spPr/>
      <dgm:t>
        <a:bodyPr/>
        <a:lstStyle/>
        <a:p>
          <a:endParaRPr lang="nl-NL"/>
        </a:p>
      </dgm:t>
    </dgm:pt>
    <dgm:pt modelId="{47BE1160-D2EF-4B87-8C11-4EDE07C2D724}" type="sibTrans" cxnId="{14839767-3209-4D45-BBBD-FFB6A5E4B491}">
      <dgm:prSet/>
      <dgm:spPr>
        <a:ln w="25400">
          <a:solidFill>
            <a:srgbClr val="F07375"/>
          </a:solidFill>
        </a:ln>
      </dgm:spPr>
      <dgm:t>
        <a:bodyPr/>
        <a:lstStyle/>
        <a:p>
          <a:endParaRPr lang="nl-NL"/>
        </a:p>
      </dgm:t>
    </dgm:pt>
    <dgm:pt modelId="{C8DBD84E-18A1-4A63-9BA7-F580D5825C09}" type="pres">
      <dgm:prSet presAssocID="{DFEBBFE5-0E23-41C4-9B72-BFE6B0185531}" presName="cycle" presStyleCnt="0">
        <dgm:presLayoutVars>
          <dgm:dir/>
          <dgm:resizeHandles val="exact"/>
        </dgm:presLayoutVars>
      </dgm:prSet>
      <dgm:spPr/>
    </dgm:pt>
    <dgm:pt modelId="{6D37111F-C0C1-4CF4-8D6B-CF451D73085D}" type="pres">
      <dgm:prSet presAssocID="{8AA053C3-2813-4336-BB83-D0D0EEECEE4A}" presName="node" presStyleLbl="node1" presStyleIdx="0" presStyleCnt="6">
        <dgm:presLayoutVars>
          <dgm:bulletEnabled val="1"/>
        </dgm:presLayoutVars>
      </dgm:prSet>
      <dgm:spPr/>
    </dgm:pt>
    <dgm:pt modelId="{E0495DE9-E38F-4C81-A88D-6D8EE49D9880}" type="pres">
      <dgm:prSet presAssocID="{8AA053C3-2813-4336-BB83-D0D0EEECEE4A}" presName="spNode" presStyleCnt="0"/>
      <dgm:spPr/>
    </dgm:pt>
    <dgm:pt modelId="{6B2FE379-C35F-4211-8D5B-584CA0F323AE}" type="pres">
      <dgm:prSet presAssocID="{10CB9780-065E-4CE8-ABDE-976416106AAC}" presName="sibTrans" presStyleLbl="sibTrans1D1" presStyleIdx="0" presStyleCnt="6"/>
      <dgm:spPr/>
    </dgm:pt>
    <dgm:pt modelId="{8BBACECA-F007-4436-A066-C22486FB5CA2}" type="pres">
      <dgm:prSet presAssocID="{4B996E31-0E42-4CCA-B3E7-D59A73211953}" presName="node" presStyleLbl="node1" presStyleIdx="1" presStyleCnt="6">
        <dgm:presLayoutVars>
          <dgm:bulletEnabled val="1"/>
        </dgm:presLayoutVars>
      </dgm:prSet>
      <dgm:spPr/>
    </dgm:pt>
    <dgm:pt modelId="{15602485-1FB5-42EA-A2A9-6FE5163BD6E3}" type="pres">
      <dgm:prSet presAssocID="{4B996E31-0E42-4CCA-B3E7-D59A73211953}" presName="spNode" presStyleCnt="0"/>
      <dgm:spPr/>
    </dgm:pt>
    <dgm:pt modelId="{F9475DFD-D137-4585-8EF9-10F862EF286D}" type="pres">
      <dgm:prSet presAssocID="{8336D223-66DE-4A3E-8953-3C600660FEAC}" presName="sibTrans" presStyleLbl="sibTrans1D1" presStyleIdx="1" presStyleCnt="6"/>
      <dgm:spPr/>
    </dgm:pt>
    <dgm:pt modelId="{C8859942-22C4-4217-B3EC-08ECA5B6E1B7}" type="pres">
      <dgm:prSet presAssocID="{BE5E04EA-1498-442B-A54E-022D1DF3E5D2}" presName="node" presStyleLbl="node1" presStyleIdx="2" presStyleCnt="6">
        <dgm:presLayoutVars>
          <dgm:bulletEnabled val="1"/>
        </dgm:presLayoutVars>
      </dgm:prSet>
      <dgm:spPr/>
    </dgm:pt>
    <dgm:pt modelId="{B53E3B90-51E7-46DA-A841-A0F9589611DD}" type="pres">
      <dgm:prSet presAssocID="{BE5E04EA-1498-442B-A54E-022D1DF3E5D2}" presName="spNode" presStyleCnt="0"/>
      <dgm:spPr/>
    </dgm:pt>
    <dgm:pt modelId="{95A2AC12-867C-4050-93AE-FE545A45C087}" type="pres">
      <dgm:prSet presAssocID="{6AF95A44-7D2C-473E-9E47-50C068FB9D6A}" presName="sibTrans" presStyleLbl="sibTrans1D1" presStyleIdx="2" presStyleCnt="6"/>
      <dgm:spPr/>
    </dgm:pt>
    <dgm:pt modelId="{B3F88E2D-BED6-4B7E-BAB6-D5E7D9990552}" type="pres">
      <dgm:prSet presAssocID="{FF5DDED6-4F77-4B5A-A59F-10E004687968}" presName="node" presStyleLbl="node1" presStyleIdx="3" presStyleCnt="6">
        <dgm:presLayoutVars>
          <dgm:bulletEnabled val="1"/>
        </dgm:presLayoutVars>
      </dgm:prSet>
      <dgm:spPr/>
    </dgm:pt>
    <dgm:pt modelId="{C6D9476D-8E94-4369-87A5-EE62420D0430}" type="pres">
      <dgm:prSet presAssocID="{FF5DDED6-4F77-4B5A-A59F-10E004687968}" presName="spNode" presStyleCnt="0"/>
      <dgm:spPr/>
    </dgm:pt>
    <dgm:pt modelId="{948B219F-5804-4F3E-915A-9218336E2DBF}" type="pres">
      <dgm:prSet presAssocID="{BCCFD0E2-1439-4EAE-A982-BE5C692FD980}" presName="sibTrans" presStyleLbl="sibTrans1D1" presStyleIdx="3" presStyleCnt="6"/>
      <dgm:spPr/>
    </dgm:pt>
    <dgm:pt modelId="{58A6E0AB-2524-43A7-8987-7DE0C82E8410}" type="pres">
      <dgm:prSet presAssocID="{A888C6F0-99B9-44F8-B117-7F26F218B6D4}" presName="node" presStyleLbl="node1" presStyleIdx="4" presStyleCnt="6">
        <dgm:presLayoutVars>
          <dgm:bulletEnabled val="1"/>
        </dgm:presLayoutVars>
      </dgm:prSet>
      <dgm:spPr/>
    </dgm:pt>
    <dgm:pt modelId="{982EAD6D-4032-4AAC-8B97-B51C1968A8FB}" type="pres">
      <dgm:prSet presAssocID="{A888C6F0-99B9-44F8-B117-7F26F218B6D4}" presName="spNode" presStyleCnt="0"/>
      <dgm:spPr/>
    </dgm:pt>
    <dgm:pt modelId="{3AE7D209-610D-4162-905E-2A00F246736C}" type="pres">
      <dgm:prSet presAssocID="{47BE1160-D2EF-4B87-8C11-4EDE07C2D724}" presName="sibTrans" presStyleLbl="sibTrans1D1" presStyleIdx="4" presStyleCnt="6"/>
      <dgm:spPr/>
    </dgm:pt>
    <dgm:pt modelId="{5623E9C4-7204-42BE-A3A0-21B222A258EE}" type="pres">
      <dgm:prSet presAssocID="{E4616B32-9839-4A3C-8FCA-EC4E92D74F9B}" presName="node" presStyleLbl="node1" presStyleIdx="5" presStyleCnt="6">
        <dgm:presLayoutVars>
          <dgm:bulletEnabled val="1"/>
        </dgm:presLayoutVars>
      </dgm:prSet>
      <dgm:spPr/>
    </dgm:pt>
    <dgm:pt modelId="{3CF1F911-BB5A-4648-8848-9ED64AC32E2E}" type="pres">
      <dgm:prSet presAssocID="{E4616B32-9839-4A3C-8FCA-EC4E92D74F9B}" presName="spNode" presStyleCnt="0"/>
      <dgm:spPr/>
    </dgm:pt>
    <dgm:pt modelId="{B50F6CD8-6269-49E2-9995-B3ADD2D201A7}" type="pres">
      <dgm:prSet presAssocID="{252836CA-B9E4-4B7A-BECA-8E9C7B509042}" presName="sibTrans" presStyleLbl="sibTrans1D1" presStyleIdx="5" presStyleCnt="6"/>
      <dgm:spPr/>
    </dgm:pt>
  </dgm:ptLst>
  <dgm:cxnLst>
    <dgm:cxn modelId="{65D3AB00-25CE-495F-9433-EBD0D7E5DE80}" type="presOf" srcId="{8AA053C3-2813-4336-BB83-D0D0EEECEE4A}" destId="{6D37111F-C0C1-4CF4-8D6B-CF451D73085D}" srcOrd="0" destOrd="0" presId="urn:microsoft.com/office/officeart/2005/8/layout/cycle6"/>
    <dgm:cxn modelId="{6B868E09-2E27-431E-A211-A8DE081B2DA1}" srcId="{DFEBBFE5-0E23-41C4-9B72-BFE6B0185531}" destId="{8AA053C3-2813-4336-BB83-D0D0EEECEE4A}" srcOrd="0" destOrd="0" parTransId="{2E24EE3F-95C0-48FA-B6E3-FF1D13FC35D5}" sibTransId="{10CB9780-065E-4CE8-ABDE-976416106AAC}"/>
    <dgm:cxn modelId="{78C7A221-827B-4D7A-8E20-8FF24063915E}" type="presOf" srcId="{BE5E04EA-1498-442B-A54E-022D1DF3E5D2}" destId="{C8859942-22C4-4217-B3EC-08ECA5B6E1B7}" srcOrd="0" destOrd="0" presId="urn:microsoft.com/office/officeart/2005/8/layout/cycle6"/>
    <dgm:cxn modelId="{80EEDB25-12DF-452F-8D2B-435115E43EAF}" type="presOf" srcId="{252836CA-B9E4-4B7A-BECA-8E9C7B509042}" destId="{B50F6CD8-6269-49E2-9995-B3ADD2D201A7}" srcOrd="0" destOrd="0" presId="urn:microsoft.com/office/officeart/2005/8/layout/cycle6"/>
    <dgm:cxn modelId="{C22D6541-A014-443B-91FD-DBB4BD9E1FD0}" type="presOf" srcId="{BCCFD0E2-1439-4EAE-A982-BE5C692FD980}" destId="{948B219F-5804-4F3E-915A-9218336E2DBF}" srcOrd="0" destOrd="0" presId="urn:microsoft.com/office/officeart/2005/8/layout/cycle6"/>
    <dgm:cxn modelId="{02974C63-3BF1-4ED3-805D-23F1B456FC6B}" type="presOf" srcId="{8336D223-66DE-4A3E-8953-3C600660FEAC}" destId="{F9475DFD-D137-4585-8EF9-10F862EF286D}" srcOrd="0" destOrd="0" presId="urn:microsoft.com/office/officeart/2005/8/layout/cycle6"/>
    <dgm:cxn modelId="{14839767-3209-4D45-BBBD-FFB6A5E4B491}" srcId="{DFEBBFE5-0E23-41C4-9B72-BFE6B0185531}" destId="{A888C6F0-99B9-44F8-B117-7F26F218B6D4}" srcOrd="4" destOrd="0" parTransId="{9B0CB7B2-3D2F-451D-B261-271496CA70D9}" sibTransId="{47BE1160-D2EF-4B87-8C11-4EDE07C2D724}"/>
    <dgm:cxn modelId="{B57C664B-A752-4055-9514-E7E60344B35B}" type="presOf" srcId="{DFEBBFE5-0E23-41C4-9B72-BFE6B0185531}" destId="{C8DBD84E-18A1-4A63-9BA7-F580D5825C09}" srcOrd="0" destOrd="0" presId="urn:microsoft.com/office/officeart/2005/8/layout/cycle6"/>
    <dgm:cxn modelId="{1CD6CB6D-278E-4A06-AC51-075E2A1FC933}" type="presOf" srcId="{A888C6F0-99B9-44F8-B117-7F26F218B6D4}" destId="{58A6E0AB-2524-43A7-8987-7DE0C82E8410}" srcOrd="0" destOrd="0" presId="urn:microsoft.com/office/officeart/2005/8/layout/cycle6"/>
    <dgm:cxn modelId="{F3BFCA4F-C2EF-4B02-BE2E-259C62A1B9A0}" srcId="{DFEBBFE5-0E23-41C4-9B72-BFE6B0185531}" destId="{4B996E31-0E42-4CCA-B3E7-D59A73211953}" srcOrd="1" destOrd="0" parTransId="{34CD92A5-0377-4D7A-A1D5-05280689ED9E}" sibTransId="{8336D223-66DE-4A3E-8953-3C600660FEAC}"/>
    <dgm:cxn modelId="{C1EBB470-AA8D-4AB5-814B-1BF4E8144ABC}" type="presOf" srcId="{47BE1160-D2EF-4B87-8C11-4EDE07C2D724}" destId="{3AE7D209-610D-4162-905E-2A00F246736C}" srcOrd="0" destOrd="0" presId="urn:microsoft.com/office/officeart/2005/8/layout/cycle6"/>
    <dgm:cxn modelId="{EF6CB352-E004-4A78-A44A-FAA75B22BD9F}" srcId="{DFEBBFE5-0E23-41C4-9B72-BFE6B0185531}" destId="{FF5DDED6-4F77-4B5A-A59F-10E004687968}" srcOrd="3" destOrd="0" parTransId="{1EBBEFF3-172B-4C95-BF48-6D197B97DFEA}" sibTransId="{BCCFD0E2-1439-4EAE-A982-BE5C692FD980}"/>
    <dgm:cxn modelId="{2E02EF9E-750D-4362-94B2-07C635D153CF}" type="presOf" srcId="{4B996E31-0E42-4CCA-B3E7-D59A73211953}" destId="{8BBACECA-F007-4436-A066-C22486FB5CA2}" srcOrd="0" destOrd="0" presId="urn:microsoft.com/office/officeart/2005/8/layout/cycle6"/>
    <dgm:cxn modelId="{EB1387BD-639F-4B72-9780-4C38A7D210F7}" type="presOf" srcId="{FF5DDED6-4F77-4B5A-A59F-10E004687968}" destId="{B3F88E2D-BED6-4B7E-BAB6-D5E7D9990552}" srcOrd="0" destOrd="0" presId="urn:microsoft.com/office/officeart/2005/8/layout/cycle6"/>
    <dgm:cxn modelId="{589BC8BE-61C3-48AC-BBD8-A2BF32257DEC}" type="presOf" srcId="{6AF95A44-7D2C-473E-9E47-50C068FB9D6A}" destId="{95A2AC12-867C-4050-93AE-FE545A45C087}" srcOrd="0" destOrd="0" presId="urn:microsoft.com/office/officeart/2005/8/layout/cycle6"/>
    <dgm:cxn modelId="{E845E9C1-C71F-497B-9236-022CD7B3CD79}" srcId="{DFEBBFE5-0E23-41C4-9B72-BFE6B0185531}" destId="{BE5E04EA-1498-442B-A54E-022D1DF3E5D2}" srcOrd="2" destOrd="0" parTransId="{07B934A3-952A-47DD-83D9-CA13BE5461EF}" sibTransId="{6AF95A44-7D2C-473E-9E47-50C068FB9D6A}"/>
    <dgm:cxn modelId="{0D2410C2-0B96-49CA-BB4C-DF011B0D4E55}" type="presOf" srcId="{E4616B32-9839-4A3C-8FCA-EC4E92D74F9B}" destId="{5623E9C4-7204-42BE-A3A0-21B222A258EE}" srcOrd="0" destOrd="0" presId="urn:microsoft.com/office/officeart/2005/8/layout/cycle6"/>
    <dgm:cxn modelId="{BA25DFC6-0BD9-453B-843B-65F4D2269BF4}" srcId="{DFEBBFE5-0E23-41C4-9B72-BFE6B0185531}" destId="{E4616B32-9839-4A3C-8FCA-EC4E92D74F9B}" srcOrd="5" destOrd="0" parTransId="{CD4D4206-90A6-42AC-860E-50B60BF41324}" sibTransId="{252836CA-B9E4-4B7A-BECA-8E9C7B509042}"/>
    <dgm:cxn modelId="{F2C568EA-DD35-4E70-BFC0-74419991943F}" type="presOf" srcId="{10CB9780-065E-4CE8-ABDE-976416106AAC}" destId="{6B2FE379-C35F-4211-8D5B-584CA0F323AE}" srcOrd="0" destOrd="0" presId="urn:microsoft.com/office/officeart/2005/8/layout/cycle6"/>
    <dgm:cxn modelId="{B044C729-4FD8-47D9-BA2E-5FF020C424AC}" type="presParOf" srcId="{C8DBD84E-18A1-4A63-9BA7-F580D5825C09}" destId="{6D37111F-C0C1-4CF4-8D6B-CF451D73085D}" srcOrd="0" destOrd="0" presId="urn:microsoft.com/office/officeart/2005/8/layout/cycle6"/>
    <dgm:cxn modelId="{3ED0CEF6-9E15-49E1-9337-50F9EFE5221D}" type="presParOf" srcId="{C8DBD84E-18A1-4A63-9BA7-F580D5825C09}" destId="{E0495DE9-E38F-4C81-A88D-6D8EE49D9880}" srcOrd="1" destOrd="0" presId="urn:microsoft.com/office/officeart/2005/8/layout/cycle6"/>
    <dgm:cxn modelId="{D714B784-D70F-4A8C-B615-B73375A4D3FD}" type="presParOf" srcId="{C8DBD84E-18A1-4A63-9BA7-F580D5825C09}" destId="{6B2FE379-C35F-4211-8D5B-584CA0F323AE}" srcOrd="2" destOrd="0" presId="urn:microsoft.com/office/officeart/2005/8/layout/cycle6"/>
    <dgm:cxn modelId="{2072844A-487B-4205-BB29-3FC569C574A5}" type="presParOf" srcId="{C8DBD84E-18A1-4A63-9BA7-F580D5825C09}" destId="{8BBACECA-F007-4436-A066-C22486FB5CA2}" srcOrd="3" destOrd="0" presId="urn:microsoft.com/office/officeart/2005/8/layout/cycle6"/>
    <dgm:cxn modelId="{2F6529B9-92B4-4E95-AF35-60368A314CDB}" type="presParOf" srcId="{C8DBD84E-18A1-4A63-9BA7-F580D5825C09}" destId="{15602485-1FB5-42EA-A2A9-6FE5163BD6E3}" srcOrd="4" destOrd="0" presId="urn:microsoft.com/office/officeart/2005/8/layout/cycle6"/>
    <dgm:cxn modelId="{0C50D568-DA69-47A9-BDC7-9E0DB6CDEAB7}" type="presParOf" srcId="{C8DBD84E-18A1-4A63-9BA7-F580D5825C09}" destId="{F9475DFD-D137-4585-8EF9-10F862EF286D}" srcOrd="5" destOrd="0" presId="urn:microsoft.com/office/officeart/2005/8/layout/cycle6"/>
    <dgm:cxn modelId="{16238AFB-0732-4FCD-8995-D8B9154215E6}" type="presParOf" srcId="{C8DBD84E-18A1-4A63-9BA7-F580D5825C09}" destId="{C8859942-22C4-4217-B3EC-08ECA5B6E1B7}" srcOrd="6" destOrd="0" presId="urn:microsoft.com/office/officeart/2005/8/layout/cycle6"/>
    <dgm:cxn modelId="{F78A415F-A042-4BF4-8E6C-4084BD66B70B}" type="presParOf" srcId="{C8DBD84E-18A1-4A63-9BA7-F580D5825C09}" destId="{B53E3B90-51E7-46DA-A841-A0F9589611DD}" srcOrd="7" destOrd="0" presId="urn:microsoft.com/office/officeart/2005/8/layout/cycle6"/>
    <dgm:cxn modelId="{D5255F64-3D42-4267-9BFC-9B4706D5B1B2}" type="presParOf" srcId="{C8DBD84E-18A1-4A63-9BA7-F580D5825C09}" destId="{95A2AC12-867C-4050-93AE-FE545A45C087}" srcOrd="8" destOrd="0" presId="urn:microsoft.com/office/officeart/2005/8/layout/cycle6"/>
    <dgm:cxn modelId="{A7FC0C8E-8536-437A-AD68-ED4ACDA0E830}" type="presParOf" srcId="{C8DBD84E-18A1-4A63-9BA7-F580D5825C09}" destId="{B3F88E2D-BED6-4B7E-BAB6-D5E7D9990552}" srcOrd="9" destOrd="0" presId="urn:microsoft.com/office/officeart/2005/8/layout/cycle6"/>
    <dgm:cxn modelId="{A055148E-E5C5-43C2-9D74-B8CE840F5245}" type="presParOf" srcId="{C8DBD84E-18A1-4A63-9BA7-F580D5825C09}" destId="{C6D9476D-8E94-4369-87A5-EE62420D0430}" srcOrd="10" destOrd="0" presId="urn:microsoft.com/office/officeart/2005/8/layout/cycle6"/>
    <dgm:cxn modelId="{F628147B-251F-494B-96DB-EE5ABE4F8382}" type="presParOf" srcId="{C8DBD84E-18A1-4A63-9BA7-F580D5825C09}" destId="{948B219F-5804-4F3E-915A-9218336E2DBF}" srcOrd="11" destOrd="0" presId="urn:microsoft.com/office/officeart/2005/8/layout/cycle6"/>
    <dgm:cxn modelId="{AB85C02A-90F8-4F23-B37A-8BC5AC4956A0}" type="presParOf" srcId="{C8DBD84E-18A1-4A63-9BA7-F580D5825C09}" destId="{58A6E0AB-2524-43A7-8987-7DE0C82E8410}" srcOrd="12" destOrd="0" presId="urn:microsoft.com/office/officeart/2005/8/layout/cycle6"/>
    <dgm:cxn modelId="{68B91BC8-EAC9-4F7F-AAC8-E84B3B24101D}" type="presParOf" srcId="{C8DBD84E-18A1-4A63-9BA7-F580D5825C09}" destId="{982EAD6D-4032-4AAC-8B97-B51C1968A8FB}" srcOrd="13" destOrd="0" presId="urn:microsoft.com/office/officeart/2005/8/layout/cycle6"/>
    <dgm:cxn modelId="{7B57745B-B05A-4267-86B8-D4C1014EDCBD}" type="presParOf" srcId="{C8DBD84E-18A1-4A63-9BA7-F580D5825C09}" destId="{3AE7D209-610D-4162-905E-2A00F246736C}" srcOrd="14" destOrd="0" presId="urn:microsoft.com/office/officeart/2005/8/layout/cycle6"/>
    <dgm:cxn modelId="{D1F2A1BA-A053-4B30-B1F5-ACBAC1211100}" type="presParOf" srcId="{C8DBD84E-18A1-4A63-9BA7-F580D5825C09}" destId="{5623E9C4-7204-42BE-A3A0-21B222A258EE}" srcOrd="15" destOrd="0" presId="urn:microsoft.com/office/officeart/2005/8/layout/cycle6"/>
    <dgm:cxn modelId="{3D72AC9E-E3F5-4228-8491-82266847D7FC}" type="presParOf" srcId="{C8DBD84E-18A1-4A63-9BA7-F580D5825C09}" destId="{3CF1F911-BB5A-4648-8848-9ED64AC32E2E}" srcOrd="16" destOrd="0" presId="urn:microsoft.com/office/officeart/2005/8/layout/cycle6"/>
    <dgm:cxn modelId="{285D8D45-0EC4-4995-9308-8B17E6918195}" type="presParOf" srcId="{C8DBD84E-18A1-4A63-9BA7-F580D5825C09}" destId="{B50F6CD8-6269-49E2-9995-B3ADD2D201A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7111F-C0C1-4CF4-8D6B-CF451D73085D}">
      <dsp:nvSpPr>
        <dsp:cNvPr id="0" name=""/>
        <dsp:cNvSpPr/>
      </dsp:nvSpPr>
      <dsp:spPr>
        <a:xfrm>
          <a:off x="2556043" y="824"/>
          <a:ext cx="1017628" cy="661458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err="1">
              <a:solidFill>
                <a:schemeClr val="tx1"/>
              </a:solidFill>
              <a:latin typeface="Ubuntu" pitchFamily="34" charset="0"/>
            </a:rPr>
            <a:t>Enhance</a:t>
          </a:r>
          <a:r>
            <a:rPr lang="nl-NL" sz="1100" kern="1200">
              <a:solidFill>
                <a:schemeClr val="tx1"/>
              </a:solidFill>
              <a:latin typeface="Ubuntu" pitchFamily="34" charset="0"/>
            </a:rPr>
            <a:t> </a:t>
          </a:r>
          <a:r>
            <a:rPr lang="nl-NL" sz="1100" kern="1200" err="1">
              <a:solidFill>
                <a:schemeClr val="tx1"/>
              </a:solidFill>
              <a:latin typeface="Ubuntu" pitchFamily="34" charset="0"/>
            </a:rPr>
            <a:t>knowledge</a:t>
          </a:r>
          <a:endParaRPr lang="nl-NL" sz="1100" kern="1200">
            <a:solidFill>
              <a:schemeClr val="tx1"/>
            </a:solidFill>
            <a:latin typeface="Ubuntu" pitchFamily="34" charset="0"/>
          </a:endParaRPr>
        </a:p>
      </dsp:txBody>
      <dsp:txXfrm>
        <a:off x="2588333" y="33114"/>
        <a:ext cx="953048" cy="596878"/>
      </dsp:txXfrm>
    </dsp:sp>
    <dsp:sp modelId="{6B2FE379-C35F-4211-8D5B-584CA0F323AE}">
      <dsp:nvSpPr>
        <dsp:cNvPr id="0" name=""/>
        <dsp:cNvSpPr/>
      </dsp:nvSpPr>
      <dsp:spPr>
        <a:xfrm>
          <a:off x="1507971" y="331553"/>
          <a:ext cx="3113772" cy="3113772"/>
        </a:xfrm>
        <a:custGeom>
          <a:avLst/>
          <a:gdLst/>
          <a:ahLst/>
          <a:cxnLst/>
          <a:rect l="0" t="0" r="0" b="0"/>
          <a:pathLst>
            <a:path>
              <a:moveTo>
                <a:pt x="2072187" y="87750"/>
              </a:moveTo>
              <a:arcTo wR="1556886" hR="1556886" stAng="17359705" swAng="1499148"/>
            </a:path>
          </a:pathLst>
        </a:custGeom>
        <a:noFill/>
        <a:ln w="25400" cap="flat" cmpd="sng" algn="ctr">
          <a:solidFill>
            <a:srgbClr val="F0737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ACECA-F007-4436-A066-C22486FB5CA2}">
      <dsp:nvSpPr>
        <dsp:cNvPr id="0" name=""/>
        <dsp:cNvSpPr/>
      </dsp:nvSpPr>
      <dsp:spPr>
        <a:xfrm>
          <a:off x="3904346" y="779267"/>
          <a:ext cx="1017628" cy="661458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kern="1200">
              <a:solidFill>
                <a:schemeClr val="tx1"/>
              </a:solidFill>
              <a:latin typeface="Ubuntu" pitchFamily="34" charset="0"/>
            </a:rPr>
            <a:t>Networking</a:t>
          </a:r>
        </a:p>
      </dsp:txBody>
      <dsp:txXfrm>
        <a:off x="3936636" y="811557"/>
        <a:ext cx="953048" cy="596878"/>
      </dsp:txXfrm>
    </dsp:sp>
    <dsp:sp modelId="{F9475DFD-D137-4585-8EF9-10F862EF286D}">
      <dsp:nvSpPr>
        <dsp:cNvPr id="0" name=""/>
        <dsp:cNvSpPr/>
      </dsp:nvSpPr>
      <dsp:spPr>
        <a:xfrm>
          <a:off x="1507971" y="331553"/>
          <a:ext cx="3113772" cy="3113772"/>
        </a:xfrm>
        <a:custGeom>
          <a:avLst/>
          <a:gdLst/>
          <a:ahLst/>
          <a:cxnLst/>
          <a:rect l="0" t="0" r="0" b="0"/>
          <a:pathLst>
            <a:path>
              <a:moveTo>
                <a:pt x="3050558" y="1117755"/>
              </a:moveTo>
              <a:arcTo wR="1556886" hR="1556886" stAng="20617020" swAng="1965960"/>
            </a:path>
          </a:pathLst>
        </a:custGeom>
        <a:noFill/>
        <a:ln w="25400" cap="flat" cmpd="sng" algn="ctr">
          <a:solidFill>
            <a:srgbClr val="F0737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59942-22C4-4217-B3EC-08ECA5B6E1B7}">
      <dsp:nvSpPr>
        <dsp:cNvPr id="0" name=""/>
        <dsp:cNvSpPr/>
      </dsp:nvSpPr>
      <dsp:spPr>
        <a:xfrm>
          <a:off x="3904346" y="2336153"/>
          <a:ext cx="1017628" cy="661458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kern="1200" err="1">
              <a:solidFill>
                <a:schemeClr val="tx1"/>
              </a:solidFill>
              <a:latin typeface="Ubuntu" pitchFamily="34" charset="0"/>
            </a:rPr>
            <a:t>Align</a:t>
          </a:r>
          <a:r>
            <a:rPr lang="nl-NL" sz="1050" kern="1200">
              <a:solidFill>
                <a:schemeClr val="tx1"/>
              </a:solidFill>
              <a:latin typeface="Ubuntu" pitchFamily="34" charset="0"/>
            </a:rPr>
            <a:t> </a:t>
          </a:r>
          <a:r>
            <a:rPr lang="nl-NL" sz="1050" kern="1200" err="1">
              <a:solidFill>
                <a:schemeClr val="tx1"/>
              </a:solidFill>
              <a:latin typeface="Ubuntu" pitchFamily="34" charset="0"/>
            </a:rPr>
            <a:t>roles</a:t>
          </a:r>
          <a:r>
            <a:rPr lang="nl-NL" sz="1050" kern="1200">
              <a:solidFill>
                <a:schemeClr val="tx1"/>
              </a:solidFill>
              <a:latin typeface="Ubuntu" pitchFamily="34" charset="0"/>
            </a:rPr>
            <a:t> / stakeholders</a:t>
          </a:r>
        </a:p>
      </dsp:txBody>
      <dsp:txXfrm>
        <a:off x="3936636" y="2368443"/>
        <a:ext cx="953048" cy="596878"/>
      </dsp:txXfrm>
    </dsp:sp>
    <dsp:sp modelId="{95A2AC12-867C-4050-93AE-FE545A45C087}">
      <dsp:nvSpPr>
        <dsp:cNvPr id="0" name=""/>
        <dsp:cNvSpPr/>
      </dsp:nvSpPr>
      <dsp:spPr>
        <a:xfrm>
          <a:off x="1507971" y="331553"/>
          <a:ext cx="3113772" cy="3113772"/>
        </a:xfrm>
        <a:custGeom>
          <a:avLst/>
          <a:gdLst/>
          <a:ahLst/>
          <a:cxnLst/>
          <a:rect l="0" t="0" r="0" b="0"/>
          <a:pathLst>
            <a:path>
              <a:moveTo>
                <a:pt x="2644515" y="2670868"/>
              </a:moveTo>
              <a:arcTo wR="1556886" hR="1556886" stAng="2741147" swAng="1499148"/>
            </a:path>
          </a:pathLst>
        </a:custGeom>
        <a:noFill/>
        <a:ln w="25400" cap="flat" cmpd="sng" algn="ctr">
          <a:solidFill>
            <a:srgbClr val="F0737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F88E2D-BED6-4B7E-BAB6-D5E7D9990552}">
      <dsp:nvSpPr>
        <dsp:cNvPr id="0" name=""/>
        <dsp:cNvSpPr/>
      </dsp:nvSpPr>
      <dsp:spPr>
        <a:xfrm>
          <a:off x="2556043" y="3114596"/>
          <a:ext cx="1017628" cy="661458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>
              <a:solidFill>
                <a:schemeClr val="tx1"/>
              </a:solidFill>
              <a:latin typeface="Ubuntu" pitchFamily="34" charset="0"/>
            </a:rPr>
            <a:t>Have </a:t>
          </a:r>
          <a:r>
            <a:rPr lang="nl-NL" sz="1100" kern="1200" err="1">
              <a:solidFill>
                <a:schemeClr val="tx1"/>
              </a:solidFill>
              <a:latin typeface="Ubuntu" pitchFamily="34" charset="0"/>
            </a:rPr>
            <a:t>fun</a:t>
          </a:r>
          <a:endParaRPr lang="nl-NL" sz="1100" kern="1200">
            <a:solidFill>
              <a:schemeClr val="tx1"/>
            </a:solidFill>
            <a:latin typeface="Ubuntu" pitchFamily="34" charset="0"/>
          </a:endParaRPr>
        </a:p>
      </dsp:txBody>
      <dsp:txXfrm>
        <a:off x="2588333" y="3146886"/>
        <a:ext cx="953048" cy="596878"/>
      </dsp:txXfrm>
    </dsp:sp>
    <dsp:sp modelId="{948B219F-5804-4F3E-915A-9218336E2DBF}">
      <dsp:nvSpPr>
        <dsp:cNvPr id="0" name=""/>
        <dsp:cNvSpPr/>
      </dsp:nvSpPr>
      <dsp:spPr>
        <a:xfrm>
          <a:off x="1507971" y="331553"/>
          <a:ext cx="3113772" cy="3113772"/>
        </a:xfrm>
        <a:custGeom>
          <a:avLst/>
          <a:gdLst/>
          <a:ahLst/>
          <a:cxnLst/>
          <a:rect l="0" t="0" r="0" b="0"/>
          <a:pathLst>
            <a:path>
              <a:moveTo>
                <a:pt x="1041584" y="3026021"/>
              </a:moveTo>
              <a:arcTo wR="1556886" hR="1556886" stAng="6559705" swAng="1499148"/>
            </a:path>
          </a:pathLst>
        </a:custGeom>
        <a:noFill/>
        <a:ln w="25400" cap="flat" cmpd="sng" algn="ctr">
          <a:solidFill>
            <a:srgbClr val="F0737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6E0AB-2524-43A7-8987-7DE0C82E8410}">
      <dsp:nvSpPr>
        <dsp:cNvPr id="0" name=""/>
        <dsp:cNvSpPr/>
      </dsp:nvSpPr>
      <dsp:spPr>
        <a:xfrm>
          <a:off x="1207740" y="2336153"/>
          <a:ext cx="1017628" cy="661458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err="1">
              <a:solidFill>
                <a:schemeClr val="tx1"/>
              </a:solidFill>
              <a:latin typeface="Ubuntu" pitchFamily="34" charset="0"/>
            </a:rPr>
            <a:t>Create</a:t>
          </a:r>
          <a:r>
            <a:rPr lang="nl-NL" sz="1100" kern="1200">
              <a:solidFill>
                <a:schemeClr val="tx1"/>
              </a:solidFill>
              <a:latin typeface="Ubuntu" pitchFamily="34" charset="0"/>
            </a:rPr>
            <a:t> leads</a:t>
          </a:r>
        </a:p>
      </dsp:txBody>
      <dsp:txXfrm>
        <a:off x="1240030" y="2368443"/>
        <a:ext cx="953048" cy="596878"/>
      </dsp:txXfrm>
    </dsp:sp>
    <dsp:sp modelId="{3AE7D209-610D-4162-905E-2A00F246736C}">
      <dsp:nvSpPr>
        <dsp:cNvPr id="0" name=""/>
        <dsp:cNvSpPr/>
      </dsp:nvSpPr>
      <dsp:spPr>
        <a:xfrm>
          <a:off x="1507971" y="331553"/>
          <a:ext cx="3113772" cy="3113772"/>
        </a:xfrm>
        <a:custGeom>
          <a:avLst/>
          <a:gdLst/>
          <a:ahLst/>
          <a:cxnLst/>
          <a:rect l="0" t="0" r="0" b="0"/>
          <a:pathLst>
            <a:path>
              <a:moveTo>
                <a:pt x="63213" y="1996016"/>
              </a:moveTo>
              <a:arcTo wR="1556886" hR="1556886" stAng="9817020" swAng="1965960"/>
            </a:path>
          </a:pathLst>
        </a:custGeom>
        <a:noFill/>
        <a:ln w="25400" cap="flat" cmpd="sng" algn="ctr">
          <a:solidFill>
            <a:srgbClr val="F0737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3E9C4-7204-42BE-A3A0-21B222A258EE}">
      <dsp:nvSpPr>
        <dsp:cNvPr id="0" name=""/>
        <dsp:cNvSpPr/>
      </dsp:nvSpPr>
      <dsp:spPr>
        <a:xfrm>
          <a:off x="1207740" y="779267"/>
          <a:ext cx="1017628" cy="661458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>
              <a:solidFill>
                <a:schemeClr val="tx1"/>
              </a:solidFill>
              <a:latin typeface="Ubuntu" pitchFamily="34" charset="0"/>
            </a:rPr>
            <a:t>Building profile</a:t>
          </a:r>
        </a:p>
      </dsp:txBody>
      <dsp:txXfrm>
        <a:off x="1240030" y="811557"/>
        <a:ext cx="953048" cy="596878"/>
      </dsp:txXfrm>
    </dsp:sp>
    <dsp:sp modelId="{B50F6CD8-6269-49E2-9995-B3ADD2D201A7}">
      <dsp:nvSpPr>
        <dsp:cNvPr id="0" name=""/>
        <dsp:cNvSpPr/>
      </dsp:nvSpPr>
      <dsp:spPr>
        <a:xfrm>
          <a:off x="1507971" y="331553"/>
          <a:ext cx="3113772" cy="3113772"/>
        </a:xfrm>
        <a:custGeom>
          <a:avLst/>
          <a:gdLst/>
          <a:ahLst/>
          <a:cxnLst/>
          <a:rect l="0" t="0" r="0" b="0"/>
          <a:pathLst>
            <a:path>
              <a:moveTo>
                <a:pt x="469256" y="442903"/>
              </a:moveTo>
              <a:arcTo wR="1556886" hR="1556886" stAng="13541147" swAng="1499148"/>
            </a:path>
          </a:pathLst>
        </a:custGeom>
        <a:noFill/>
        <a:ln w="25400" cap="flat" cmpd="sng" algn="ctr">
          <a:solidFill>
            <a:srgbClr val="F07375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41AE52F-11FB-41A4-AD77-F750B2C56E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0D4250-87E8-4FE6-A811-5782EC0348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1FD07-4549-4BC4-97A8-EA685F4C808C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ED4263-EB37-47C1-816E-EA6BB37EA5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44E2FCA-13E7-46AE-AD50-D58C6A7098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64D38-A453-4AAE-917A-D86A52CFC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9B25-7811-41B1-B553-B9073CFEB9E0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9DDE5-3065-4545-BA55-2EA4643215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16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rcle-economy.com/master-circular-business-with-the-value-hill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634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17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651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714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7604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155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593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865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1820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940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27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3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17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761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97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11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99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7958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276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93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Achterberg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Hinfelaar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Bocken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N. (2016).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Circular Business with the Value Hill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Amsterdam. Retrieved from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http://www.circle-economy.com/master-circular-business-with-the-value-hill/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E78D-ECE4-4DF7-9286-6B92F23DE31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43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9DDE5-3065-4545-BA55-2EA4643215F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46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46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47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82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56682" y="448017"/>
            <a:ext cx="7601272" cy="74411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rgbClr val="00418C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A5913-7775-4CA4-A7E2-FEE594683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6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1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46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5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24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60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83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43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36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2BDAE-153E-4822-BE1C-6C8C8CD778FF}" type="datetimeFigureOut">
              <a:rPr lang="pl-PL" smtClean="0"/>
              <a:t>21.03.2019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C5687-613F-4159-ACCF-C6241D7E4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779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://www.thefreshconnection.biz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thecoolconnection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/>
          <p:cNvSpPr txBox="1"/>
          <p:nvPr/>
        </p:nvSpPr>
        <p:spPr>
          <a:xfrm>
            <a:off x="749434" y="5468947"/>
            <a:ext cx="727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buntu" pitchFamily="34" charset="0"/>
              </a:rPr>
              <a:t>The circular strategy game</a:t>
            </a:r>
            <a:endParaRPr lang="pl-PL" sz="2400" b="1" dirty="0">
              <a:latin typeface="Ubuntu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867123" y="6155685"/>
            <a:ext cx="1368000" cy="18003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683568" y="6351131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err="1">
                <a:solidFill>
                  <a:schemeClr val="bg1">
                    <a:lumMod val="50000"/>
                  </a:schemeClr>
                </a:solidFill>
                <a:latin typeface="Ubuntu" pitchFamily="34" charset="0"/>
              </a:rPr>
              <a:t>June</a:t>
            </a:r>
            <a:r>
              <a:rPr lang="pl-PL" sz="1000" b="1">
                <a:solidFill>
                  <a:schemeClr val="bg1">
                    <a:lumMod val="50000"/>
                  </a:schemeClr>
                </a:solidFill>
                <a:latin typeface="Ubuntu" pitchFamily="34" charset="0"/>
              </a:rPr>
              <a:t> 2018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4" y="4931102"/>
            <a:ext cx="241458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4" y="0"/>
            <a:ext cx="91440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68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" y="857250"/>
            <a:ext cx="7673967" cy="539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05076" y="1341328"/>
            <a:ext cx="9721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25">
              <a:latin typeface="Ubuntu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F5AC52E-88A2-4451-8464-B87DC2AE0A1B}"/>
              </a:ext>
            </a:extLst>
          </p:cNvPr>
          <p:cNvSpPr txBox="1">
            <a:spLocks/>
          </p:cNvSpPr>
          <p:nvPr/>
        </p:nvSpPr>
        <p:spPr>
          <a:xfrm>
            <a:off x="4852000" y="2467623"/>
            <a:ext cx="8276456" cy="4860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418C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nl-NL" sz="2100" dirty="0"/>
              <a:t>The value profile of products</a:t>
            </a:r>
          </a:p>
        </p:txBody>
      </p:sp>
    </p:spTree>
    <p:extLst>
      <p:ext uri="{BB962C8B-B14F-4D97-AF65-F5344CB8AC3E}">
        <p14:creationId xmlns:p14="http://schemas.microsoft.com/office/powerpoint/2010/main" val="15779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05076" y="1341328"/>
            <a:ext cx="9721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25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66211" y="1334119"/>
            <a:ext cx="55981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spcBef>
                <a:spcPct val="0"/>
              </a:spcBef>
            </a:pPr>
            <a:r>
              <a:rPr lang="en-US" sz="2100" dirty="0">
                <a:solidFill>
                  <a:srgbClr val="00418C"/>
                </a:solidFill>
                <a:latin typeface="Georgia" pitchFamily="18" charset="0"/>
                <a:ea typeface="+mj-ea"/>
                <a:cs typeface="+mj-cs"/>
              </a:rPr>
              <a:t>Three transition challenges</a:t>
            </a:r>
          </a:p>
        </p:txBody>
      </p:sp>
      <p:sp>
        <p:nvSpPr>
          <p:cNvPr id="6" name="Prostokąt 5"/>
          <p:cNvSpPr/>
          <p:nvPr/>
        </p:nvSpPr>
        <p:spPr>
          <a:xfrm>
            <a:off x="1793342" y="2228595"/>
            <a:ext cx="1026000" cy="12273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8" name="pole tekstowe 27"/>
          <p:cNvSpPr txBox="1"/>
          <p:nvPr/>
        </p:nvSpPr>
        <p:spPr>
          <a:xfrm>
            <a:off x="1010065" y="2501749"/>
            <a:ext cx="2106234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spc="-38" dirty="0">
                <a:latin typeface="Ubuntu" pitchFamily="34" charset="0"/>
              </a:rPr>
              <a:t>1. Residual value</a:t>
            </a:r>
            <a:endParaRPr lang="en-US" spc="-38" dirty="0">
              <a:latin typeface="Ubuntu" pitchFamily="34" charset="0"/>
            </a:endParaRPr>
          </a:p>
          <a:p>
            <a:endParaRPr lang="pl-PL" spc="-38" dirty="0">
              <a:latin typeface="Ubuntu" pitchFamily="34" charset="0"/>
            </a:endParaRPr>
          </a:p>
          <a:p>
            <a:r>
              <a:rPr lang="en-US" spc="-38" dirty="0">
                <a:latin typeface="Ubuntu" pitchFamily="34" charset="0"/>
              </a:rPr>
              <a:t>Waste does not exist. </a:t>
            </a:r>
          </a:p>
          <a:p>
            <a:r>
              <a:rPr lang="en-US" spc="-38" dirty="0">
                <a:latin typeface="Ubuntu" pitchFamily="34" charset="0"/>
              </a:rPr>
              <a:t>Value is kept</a:t>
            </a:r>
            <a:endParaRPr lang="pl-PL" spc="-38" dirty="0">
              <a:latin typeface="Ubuntu" pitchFamily="34" charset="0"/>
            </a:endParaRPr>
          </a:p>
          <a:p>
            <a:endParaRPr lang="pl-PL" b="1" dirty="0">
              <a:latin typeface="Ubuntu" pitchFamily="34" charset="0"/>
            </a:endParaRPr>
          </a:p>
        </p:txBody>
      </p:sp>
      <p:sp>
        <p:nvSpPr>
          <p:cNvPr id="13" name="pole tekstowe 27">
            <a:extLst>
              <a:ext uri="{FF2B5EF4-FFF2-40B4-BE49-F238E27FC236}">
                <a16:creationId xmlns:a16="http://schemas.microsoft.com/office/drawing/2014/main" id="{7BDD26E7-3A4B-4D4B-ACB3-CE51D40D12A7}"/>
              </a:ext>
            </a:extLst>
          </p:cNvPr>
          <p:cNvSpPr txBox="1"/>
          <p:nvPr/>
        </p:nvSpPr>
        <p:spPr>
          <a:xfrm>
            <a:off x="3343994" y="3052392"/>
            <a:ext cx="2106234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spc="-38" dirty="0">
                <a:latin typeface="Ubuntu" pitchFamily="34" charset="0"/>
              </a:rPr>
              <a:t>2. Ownership</a:t>
            </a:r>
            <a:endParaRPr lang="pl-PL" b="1" spc="-38" dirty="0">
              <a:latin typeface="Ubuntu" pitchFamily="34" charset="0"/>
            </a:endParaRPr>
          </a:p>
          <a:p>
            <a:endParaRPr lang="pl-PL" spc="-38" dirty="0">
              <a:latin typeface="Ubuntu" pitchFamily="34" charset="0"/>
            </a:endParaRPr>
          </a:p>
          <a:p>
            <a:r>
              <a:rPr lang="en-US" spc="-38" dirty="0">
                <a:latin typeface="Ubuntu" pitchFamily="34" charset="0"/>
              </a:rPr>
              <a:t>Maintenance</a:t>
            </a:r>
            <a:br>
              <a:rPr lang="pl-PL" spc="-38" dirty="0">
                <a:latin typeface="Ubuntu" pitchFamily="34" charset="0"/>
              </a:rPr>
            </a:br>
            <a:r>
              <a:rPr lang="en-US" spc="-38" dirty="0">
                <a:latin typeface="Ubuntu" pitchFamily="34" charset="0"/>
              </a:rPr>
              <a:t>Balance sheet extension</a:t>
            </a:r>
            <a:endParaRPr lang="pl-PL" spc="-38" dirty="0">
              <a:latin typeface="Ubuntu" pitchFamily="34" charset="0"/>
            </a:endParaRPr>
          </a:p>
        </p:txBody>
      </p:sp>
      <p:sp>
        <p:nvSpPr>
          <p:cNvPr id="14" name="pole tekstowe 27">
            <a:extLst>
              <a:ext uri="{FF2B5EF4-FFF2-40B4-BE49-F238E27FC236}">
                <a16:creationId xmlns:a16="http://schemas.microsoft.com/office/drawing/2014/main" id="{07F61B4B-70A6-47BF-90C3-79E39E265E54}"/>
              </a:ext>
            </a:extLst>
          </p:cNvPr>
          <p:cNvSpPr txBox="1"/>
          <p:nvPr/>
        </p:nvSpPr>
        <p:spPr>
          <a:xfrm>
            <a:off x="5411274" y="4056512"/>
            <a:ext cx="2106234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 spc="-38" dirty="0">
                <a:latin typeface="Ubuntu" pitchFamily="34" charset="0"/>
              </a:rPr>
              <a:t>3. </a:t>
            </a:r>
            <a:r>
              <a:rPr lang="pl-PL" b="1" spc="-38" dirty="0">
                <a:latin typeface="Ubuntu" pitchFamily="34" charset="0"/>
              </a:rPr>
              <a:t>Cash flow</a:t>
            </a:r>
          </a:p>
          <a:p>
            <a:endParaRPr lang="pl-PL" spc="-38" dirty="0">
              <a:latin typeface="Ubuntu" pitchFamily="34" charset="0"/>
            </a:endParaRPr>
          </a:p>
          <a:p>
            <a:r>
              <a:rPr lang="en-US" spc="-38" dirty="0">
                <a:latin typeface="Ubuntu" pitchFamily="34" charset="0"/>
              </a:rPr>
              <a:t>Pay per use models</a:t>
            </a:r>
          </a:p>
        </p:txBody>
      </p:sp>
    </p:spTree>
    <p:extLst>
      <p:ext uri="{BB962C8B-B14F-4D97-AF65-F5344CB8AC3E}">
        <p14:creationId xmlns:p14="http://schemas.microsoft.com/office/powerpoint/2010/main" val="2636132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05076" y="1341328"/>
            <a:ext cx="97210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25">
              <a:latin typeface="Ubuntu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793342" y="2228595"/>
            <a:ext cx="1026000" cy="12273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F5AC52E-88A2-4451-8464-B87DC2AE0A1B}"/>
              </a:ext>
            </a:extLst>
          </p:cNvPr>
          <p:cNvSpPr txBox="1">
            <a:spLocks/>
          </p:cNvSpPr>
          <p:nvPr/>
        </p:nvSpPr>
        <p:spPr>
          <a:xfrm>
            <a:off x="544017" y="1670406"/>
            <a:ext cx="8276456" cy="4860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418C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nl-NL" sz="2100" dirty="0"/>
              <a:t>Cashflow implications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DF09984-2CD1-4E29-AAB8-0AB81081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9" y="2585235"/>
            <a:ext cx="6645617" cy="194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5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/>
        </p:nvSpPr>
        <p:spPr>
          <a:xfrm>
            <a:off x="0" y="2149454"/>
            <a:ext cx="9144000" cy="472514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Ubuntu" pitchFamily="34" charset="0"/>
              </a:rPr>
              <a:t>THE TASK OF THE TEAMS IS TO TRANSFORM THE BUSINESS MODEL FROM LINEAR TO CIRCULAR, ENSURING A HEALTHY ROI AND CIRCULARITY INDEX (MCI)</a:t>
            </a:r>
          </a:p>
        </p:txBody>
      </p:sp>
      <p:sp>
        <p:nvSpPr>
          <p:cNvPr id="6" name="Prostokąt 5"/>
          <p:cNvSpPr/>
          <p:nvPr/>
        </p:nvSpPr>
        <p:spPr>
          <a:xfrm>
            <a:off x="867123" y="2116492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13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6" y="2348880"/>
            <a:ext cx="5799032" cy="35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pole tekstowe 30"/>
          <p:cNvSpPr txBox="1"/>
          <p:nvPr/>
        </p:nvSpPr>
        <p:spPr>
          <a:xfrm>
            <a:off x="6732240" y="2356569"/>
            <a:ext cx="2088232" cy="32778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150" b="1" spc="-50" dirty="0">
                <a:latin typeface="Ubuntu" pitchFamily="34" charset="0"/>
              </a:rPr>
              <a:t>The Circular Economy strives for a closed loop system. </a:t>
            </a:r>
          </a:p>
          <a:p>
            <a:endParaRPr lang="en-US" sz="1150" spc="-50" dirty="0">
              <a:latin typeface="Ubuntu" pitchFamily="34" charset="0"/>
            </a:endParaRPr>
          </a:p>
          <a:p>
            <a:r>
              <a:rPr lang="en-US" sz="1150" spc="-50" dirty="0">
                <a:latin typeface="Ubuntu" pitchFamily="34" charset="0"/>
              </a:rPr>
              <a:t>Products and component materials are reused and recycled at their highest value in the cycle, reducing the inflow of virgin materials. </a:t>
            </a:r>
          </a:p>
          <a:p>
            <a:endParaRPr lang="en-US" sz="1150" spc="-50" dirty="0">
              <a:latin typeface="Ubuntu" pitchFamily="34" charset="0"/>
            </a:endParaRPr>
          </a:p>
          <a:p>
            <a:r>
              <a:rPr lang="en-US" sz="1150" spc="-50" dirty="0">
                <a:latin typeface="Ubuntu" pitchFamily="34" charset="0"/>
              </a:rPr>
              <a:t>Waste does not exist as such, but is only food for the next cycle. </a:t>
            </a:r>
            <a:endParaRPr lang="pl-PL" sz="1150" spc="-50" dirty="0">
              <a:latin typeface="Ubuntu" pitchFamily="34" charset="0"/>
            </a:endParaRPr>
          </a:p>
          <a:p>
            <a:endParaRPr lang="pl-PL" sz="1150" spc="-50" dirty="0">
              <a:latin typeface="Ubuntu" pitchFamily="34" charset="0"/>
            </a:endParaRPr>
          </a:p>
          <a:p>
            <a:r>
              <a:rPr lang="nl-NL" sz="1150" b="1" i="1" dirty="0">
                <a:latin typeface="Ubuntu" pitchFamily="34" charset="0"/>
              </a:rPr>
              <a:t>The </a:t>
            </a:r>
            <a:r>
              <a:rPr lang="nl-NL" sz="1150" b="1" i="1" dirty="0" err="1">
                <a:latin typeface="Ubuntu" pitchFamily="34" charset="0"/>
              </a:rPr>
              <a:t>participants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will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explore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which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circular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strategies</a:t>
            </a:r>
            <a:r>
              <a:rPr lang="nl-NL" sz="1150" b="1" i="1" dirty="0">
                <a:latin typeface="Ubuntu" pitchFamily="34" charset="0"/>
              </a:rPr>
              <a:t> fit best, </a:t>
            </a:r>
            <a:r>
              <a:rPr lang="nl-NL" sz="1150" b="1" i="1" dirty="0" err="1">
                <a:latin typeface="Ubuntu" pitchFamily="34" charset="0"/>
              </a:rPr>
              <a:t>and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how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to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implement</a:t>
            </a:r>
            <a:r>
              <a:rPr lang="nl-NL" sz="1150" b="1" i="1" dirty="0">
                <a:latin typeface="Ubuntu" pitchFamily="34" charset="0"/>
              </a:rPr>
              <a:t> these </a:t>
            </a:r>
            <a:r>
              <a:rPr lang="nl-NL" sz="1150" b="1" i="1" dirty="0" err="1">
                <a:latin typeface="Ubuntu" pitchFamily="34" charset="0"/>
              </a:rPr>
              <a:t>given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the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company’s</a:t>
            </a:r>
            <a:r>
              <a:rPr lang="nl-NL" sz="1150" b="1" i="1" dirty="0">
                <a:latin typeface="Ubuntu" pitchFamily="34" charset="0"/>
              </a:rPr>
              <a:t> product </a:t>
            </a:r>
            <a:r>
              <a:rPr lang="nl-NL" sz="1150" b="1" i="1" dirty="0" err="1">
                <a:latin typeface="Ubuntu" pitchFamily="34" charset="0"/>
              </a:rPr>
              <a:t>categories</a:t>
            </a:r>
            <a:r>
              <a:rPr lang="nl-NL" sz="1150" b="1" i="1" dirty="0">
                <a:latin typeface="Ubuntu" pitchFamily="34" charset="0"/>
              </a:rPr>
              <a:t> </a:t>
            </a:r>
            <a:r>
              <a:rPr lang="nl-NL" sz="1150" b="1" i="1" dirty="0" err="1">
                <a:latin typeface="Ubuntu" pitchFamily="34" charset="0"/>
              </a:rPr>
              <a:t>and</a:t>
            </a:r>
            <a:r>
              <a:rPr lang="nl-NL" sz="1150" b="1" i="1" dirty="0">
                <a:latin typeface="Ubuntu" pitchFamily="34" charset="0"/>
              </a:rPr>
              <a:t> stakeholders</a:t>
            </a:r>
            <a:endParaRPr lang="pl-PL" sz="1150" b="1" dirty="0">
              <a:latin typeface="Ubuntu" pitchFamily="34" charset="0"/>
            </a:endParaRPr>
          </a:p>
          <a:p>
            <a:endParaRPr lang="en-US" sz="1150" spc="-50" dirty="0">
              <a:latin typeface="Ubuntu" pitchFamily="34" charset="0"/>
            </a:endParaRPr>
          </a:p>
        </p:txBody>
      </p:sp>
      <p:sp>
        <p:nvSpPr>
          <p:cNvPr id="32" name="TextBox 33"/>
          <p:cNvSpPr txBox="1"/>
          <p:nvPr/>
        </p:nvSpPr>
        <p:spPr>
          <a:xfrm>
            <a:off x="5243523" y="3284984"/>
            <a:ext cx="1341644" cy="21544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b="1">
                <a:solidFill>
                  <a:schemeClr val="bg1"/>
                </a:solidFill>
                <a:latin typeface="Ubuntu" pitchFamily="34" charset="0"/>
              </a:rPr>
              <a:t>Product-as-a-service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46580" y="4509700"/>
            <a:ext cx="1341644" cy="21544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800" b="1" err="1">
                <a:solidFill>
                  <a:schemeClr val="bg1"/>
                </a:solidFill>
                <a:latin typeface="Ubuntu" pitchFamily="34" charset="0"/>
              </a:rPr>
              <a:t>Sharing</a:t>
            </a:r>
            <a:r>
              <a:rPr lang="pl-PL" sz="800" b="1">
                <a:solidFill>
                  <a:schemeClr val="bg1"/>
                </a:solidFill>
                <a:latin typeface="Ubuntu" pitchFamily="34" charset="0"/>
              </a:rPr>
              <a:t> platform</a:t>
            </a:r>
            <a:endParaRPr lang="en-GB" sz="800" b="1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5" name="TextBox 33"/>
          <p:cNvSpPr txBox="1"/>
          <p:nvPr/>
        </p:nvSpPr>
        <p:spPr>
          <a:xfrm>
            <a:off x="3563888" y="4509120"/>
            <a:ext cx="1341644" cy="21544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800" b="1">
                <a:solidFill>
                  <a:schemeClr val="bg1"/>
                </a:solidFill>
                <a:latin typeface="Ubuntu" pitchFamily="34" charset="0"/>
              </a:rPr>
              <a:t>Product life </a:t>
            </a:r>
            <a:r>
              <a:rPr lang="pl-PL" sz="800" b="1" err="1">
                <a:solidFill>
                  <a:schemeClr val="bg1"/>
                </a:solidFill>
                <a:latin typeface="Ubuntu" pitchFamily="34" charset="0"/>
              </a:rPr>
              <a:t>extension</a:t>
            </a:r>
            <a:endParaRPr lang="en-GB" sz="800" b="1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6" name="TextBox 33"/>
          <p:cNvSpPr txBox="1"/>
          <p:nvPr/>
        </p:nvSpPr>
        <p:spPr>
          <a:xfrm>
            <a:off x="971600" y="4509120"/>
            <a:ext cx="2232248" cy="21544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800" b="1">
                <a:solidFill>
                  <a:schemeClr val="bg1"/>
                </a:solidFill>
                <a:latin typeface="Ubuntu" pitchFamily="34" charset="0"/>
              </a:rPr>
              <a:t>Resource </a:t>
            </a:r>
            <a:r>
              <a:rPr lang="pl-PL" sz="800" b="1" err="1">
                <a:solidFill>
                  <a:schemeClr val="bg1"/>
                </a:solidFill>
                <a:latin typeface="Ubuntu" pitchFamily="34" charset="0"/>
              </a:rPr>
              <a:t>recovery</a:t>
            </a:r>
            <a:endParaRPr lang="en-GB" sz="800" b="1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37" name="TextBox 33"/>
          <p:cNvSpPr txBox="1"/>
          <p:nvPr/>
        </p:nvSpPr>
        <p:spPr>
          <a:xfrm>
            <a:off x="971600" y="3284984"/>
            <a:ext cx="2232248" cy="21544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800" b="1">
                <a:solidFill>
                  <a:schemeClr val="bg1"/>
                </a:solidFill>
                <a:latin typeface="Ubuntu" pitchFamily="34" charset="0"/>
              </a:rPr>
              <a:t>Circular supplies</a:t>
            </a:r>
            <a:endParaRPr lang="en-GB" sz="800" b="1">
              <a:solidFill>
                <a:schemeClr val="bg1"/>
              </a:solidFill>
              <a:latin typeface="Ubuntu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696754" y="2708920"/>
            <a:ext cx="570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err="1">
                <a:latin typeface="Ubuntu" pitchFamily="34" charset="0"/>
              </a:rPr>
              <a:t>Procure</a:t>
            </a:r>
            <a:endParaRPr lang="pl-PL" sz="800" b="1">
              <a:latin typeface="Ubuntu" pitchFamily="34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2822853" y="2708920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err="1">
                <a:latin typeface="Ubuntu" pitchFamily="34" charset="0"/>
              </a:rPr>
              <a:t>Manufacture</a:t>
            </a:r>
            <a:endParaRPr lang="pl-PL" sz="800" b="1">
              <a:latin typeface="Ubuntu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4320848" y="2708920"/>
            <a:ext cx="6832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 err="1">
                <a:latin typeface="Ubuntu" pitchFamily="34" charset="0"/>
              </a:rPr>
              <a:t>Distribute</a:t>
            </a:r>
            <a:endParaRPr lang="pl-PL" sz="800" b="1">
              <a:latin typeface="Ubuntu" pitchFamily="34" charset="0"/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4788024" y="3068960"/>
            <a:ext cx="538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>
                <a:latin typeface="Ubuntu" pitchFamily="34" charset="0"/>
              </a:rPr>
              <a:t>Market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4644008" y="3645604"/>
            <a:ext cx="808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b="1">
                <a:latin typeface="Ubuntu" pitchFamily="34" charset="0"/>
              </a:rPr>
              <a:t>CUSTOMERS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4392856" y="5085184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" b="1" err="1">
                <a:latin typeface="Ubuntu" pitchFamily="34" charset="0"/>
              </a:rPr>
              <a:t>Pick</a:t>
            </a:r>
            <a:r>
              <a:rPr lang="pl-PL" sz="800" b="1">
                <a:latin typeface="Ubuntu" pitchFamily="34" charset="0"/>
              </a:rPr>
              <a:t> </a:t>
            </a:r>
            <a:r>
              <a:rPr lang="pl-PL" sz="800" b="1" err="1">
                <a:latin typeface="Ubuntu" pitchFamily="34" charset="0"/>
              </a:rPr>
              <a:t>up</a:t>
            </a:r>
            <a:r>
              <a:rPr lang="pl-PL" sz="800" b="1">
                <a:latin typeface="Ubuntu" pitchFamily="34" charset="0"/>
              </a:rPr>
              <a:t> products</a:t>
            </a:r>
          </a:p>
          <a:p>
            <a:pPr algn="ctr"/>
            <a:r>
              <a:rPr lang="pl-PL" sz="800" b="1">
                <a:latin typeface="Ubuntu" pitchFamily="34" charset="0"/>
              </a:rPr>
              <a:t>from </a:t>
            </a:r>
            <a:r>
              <a:rPr lang="pl-PL" sz="800" b="1" err="1">
                <a:latin typeface="Ubuntu" pitchFamily="34" charset="0"/>
              </a:rPr>
              <a:t>users</a:t>
            </a:r>
            <a:endParaRPr lang="pl-PL" sz="800" b="1">
              <a:latin typeface="Ubuntu" pitchFamily="34" charset="0"/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2943069" y="5085184"/>
            <a:ext cx="944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" b="1" err="1">
                <a:latin typeface="Ubuntu" pitchFamily="34" charset="0"/>
              </a:rPr>
              <a:t>Collect</a:t>
            </a:r>
            <a:endParaRPr lang="pl-PL" sz="800" b="1">
              <a:latin typeface="Ubuntu" pitchFamily="34" charset="0"/>
            </a:endParaRPr>
          </a:p>
          <a:p>
            <a:pPr algn="ctr"/>
            <a:r>
              <a:rPr lang="pl-PL" sz="800" b="1" err="1">
                <a:latin typeface="Ubuntu" pitchFamily="34" charset="0"/>
              </a:rPr>
              <a:t>parts</a:t>
            </a:r>
            <a:r>
              <a:rPr lang="pl-PL" sz="800" b="1">
                <a:latin typeface="Ubuntu" pitchFamily="34" charset="0"/>
              </a:rPr>
              <a:t>/materials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1446679" y="5085184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800" b="1" err="1">
                <a:latin typeface="Ubuntu" pitchFamily="34" charset="0"/>
              </a:rPr>
              <a:t>Gather</a:t>
            </a:r>
            <a:endParaRPr lang="pl-PL" sz="800" b="1">
              <a:latin typeface="Ubuntu" pitchFamily="34" charset="0"/>
            </a:endParaRPr>
          </a:p>
          <a:p>
            <a:pPr algn="ctr"/>
            <a:r>
              <a:rPr lang="pl-PL" sz="800" b="1" err="1">
                <a:latin typeface="Ubuntu" pitchFamily="34" charset="0"/>
              </a:rPr>
              <a:t>remaining</a:t>
            </a:r>
            <a:r>
              <a:rPr lang="pl-PL" sz="800" b="1">
                <a:latin typeface="Ubuntu" pitchFamily="34" charset="0"/>
              </a:rPr>
              <a:t> </a:t>
            </a:r>
            <a:r>
              <a:rPr lang="pl-PL" sz="800" b="1" err="1">
                <a:latin typeface="Ubuntu" pitchFamily="34" charset="0"/>
              </a:rPr>
              <a:t>elements</a:t>
            </a:r>
            <a:endParaRPr lang="pl-PL" sz="800" b="1">
              <a:latin typeface="Ubuntu" pitchFamily="34" charset="0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615030" y="5703059"/>
            <a:ext cx="572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b="1">
                <a:solidFill>
                  <a:schemeClr val="accent2">
                    <a:lumMod val="75000"/>
                  </a:schemeClr>
                </a:solidFill>
                <a:latin typeface="Ubuntu" pitchFamily="34" charset="0"/>
              </a:rPr>
              <a:t>Waste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372714" y="2246675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b="1">
                <a:solidFill>
                  <a:schemeClr val="accent2">
                    <a:lumMod val="75000"/>
                  </a:schemeClr>
                </a:solidFill>
                <a:latin typeface="Ubuntu" pitchFamily="34" charset="0"/>
              </a:rPr>
              <a:t>Raw materials</a:t>
            </a:r>
          </a:p>
        </p:txBody>
      </p:sp>
    </p:spTree>
    <p:extLst>
      <p:ext uri="{BB962C8B-B14F-4D97-AF65-F5344CB8AC3E}">
        <p14:creationId xmlns:p14="http://schemas.microsoft.com/office/powerpoint/2010/main" val="350774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buntu" pitchFamily="34" charset="0"/>
              </a:rPr>
              <a:t>CHALLENGES YOU NEED TO ADDRESS AS A MANAGEMENT TEAM TOGETHER WITH BUYERS AND SUPPLIERS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14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828460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9" y="1916832"/>
            <a:ext cx="75533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entagon 4"/>
          <p:cNvSpPr/>
          <p:nvPr/>
        </p:nvSpPr>
        <p:spPr>
          <a:xfrm>
            <a:off x="877150" y="5513535"/>
            <a:ext cx="1290132" cy="507753"/>
          </a:xfrm>
          <a:prstGeom prst="homePlate">
            <a:avLst/>
          </a:prstGeom>
          <a:solidFill>
            <a:srgbClr val="3B80C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nl-NL" sz="14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4 roles</a:t>
            </a:r>
            <a:endParaRPr lang="nl-NL" sz="600" b="1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Process 5"/>
          <p:cNvSpPr/>
          <p:nvPr/>
        </p:nvSpPr>
        <p:spPr>
          <a:xfrm>
            <a:off x="5364088" y="5502922"/>
            <a:ext cx="2952328" cy="518366"/>
          </a:xfrm>
          <a:prstGeom prst="flowChartProcess">
            <a:avLst/>
          </a:prstGeom>
          <a:solidFill>
            <a:srgbClr val="F0737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nl-NL" sz="1400" b="1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Sustain</a:t>
            </a:r>
            <a:r>
              <a:rPr lang="nl-NL" sz="14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1400" b="1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your</a:t>
            </a:r>
            <a:r>
              <a:rPr lang="nl-NL" sz="14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company</a:t>
            </a:r>
          </a:p>
        </p:txBody>
      </p:sp>
      <p:sp>
        <p:nvSpPr>
          <p:cNvPr id="15" name="Pentagon 4"/>
          <p:cNvSpPr/>
          <p:nvPr/>
        </p:nvSpPr>
        <p:spPr>
          <a:xfrm>
            <a:off x="2345764" y="5520226"/>
            <a:ext cx="1290132" cy="507753"/>
          </a:xfrm>
          <a:prstGeom prst="homePlate">
            <a:avLst/>
          </a:prstGeom>
          <a:solidFill>
            <a:srgbClr val="3B80C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pl-PL" sz="14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1 team</a:t>
            </a:r>
            <a:endParaRPr lang="nl-NL" sz="600" b="1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4"/>
          <p:cNvSpPr/>
          <p:nvPr/>
        </p:nvSpPr>
        <p:spPr>
          <a:xfrm>
            <a:off x="3836487" y="5517232"/>
            <a:ext cx="1290132" cy="507753"/>
          </a:xfrm>
          <a:prstGeom prst="homePlate">
            <a:avLst/>
          </a:prstGeom>
          <a:solidFill>
            <a:srgbClr val="3B80C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pl-PL" sz="14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1 </a:t>
            </a:r>
            <a:r>
              <a:rPr lang="pl-PL" sz="1400" b="1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mission</a:t>
            </a:r>
            <a:endParaRPr lang="nl-NL" sz="600" b="1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0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22"/>
          <p:cNvSpPr/>
          <p:nvPr/>
        </p:nvSpPr>
        <p:spPr>
          <a:xfrm>
            <a:off x="2547873" y="2780928"/>
            <a:ext cx="3923929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Ubuntu" pitchFamily="34" charset="0"/>
              </a:rPr>
              <a:t>EACH ROLE HAS ITS OWN CHALLENGES TO MANAGE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87974" y="6160690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15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484784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" y="2095292"/>
            <a:ext cx="3923928" cy="1405715"/>
          </a:xfrm>
          <a:prstGeom prst="rect">
            <a:avLst/>
          </a:prstGeom>
          <a:solidFill>
            <a:srgbClr val="3B80C2"/>
          </a:solidFill>
        </p:spPr>
        <p:txBody>
          <a:bodyPr wrap="square" lIns="864000" tIns="216000" rIns="216000" bIns="216000" rtlCol="0">
            <a:spAutoFit/>
          </a:bodyPr>
          <a:lstStyle/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Negotiate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conditions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with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different types of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suppliers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regarding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: </a:t>
            </a:r>
          </a:p>
          <a:p>
            <a:pPr>
              <a:buClr>
                <a:srgbClr val="FF6200"/>
              </a:buClr>
            </a:pP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chemeClr val="bg1"/>
              </a:buClr>
              <a:buFont typeface="+mj-lt"/>
              <a:buAutoNum type="arabicParenR"/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purchasing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contracts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(e.g.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quality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,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reliability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,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sustainability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arenR"/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material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sales contract (e.g. volume,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reliability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arenR"/>
            </a:pP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service contract (e.g.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ownership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,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warranties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5220072" y="2095292"/>
            <a:ext cx="3923928" cy="1405715"/>
          </a:xfrm>
          <a:prstGeom prst="rect">
            <a:avLst/>
          </a:prstGeom>
          <a:solidFill>
            <a:srgbClr val="3B80C2"/>
          </a:solidFill>
        </p:spPr>
        <p:txBody>
          <a:bodyPr wrap="square" lIns="216000" tIns="216000" rIns="864000" bIns="216000" rtlCol="0">
            <a:spAutoFit/>
          </a:bodyPr>
          <a:lstStyle/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Negotiating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with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the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Recycling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and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Logistics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Service Providers on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quality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and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volumes</a:t>
            </a:r>
          </a:p>
          <a:p>
            <a:pPr>
              <a:buClr>
                <a:srgbClr val="FF6200"/>
              </a:buClr>
            </a:pP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Decisions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regarding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safety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stocks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and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lot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sizes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in light of reverse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products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flow</a:t>
            </a:r>
          </a:p>
          <a:p>
            <a:pPr>
              <a:buClr>
                <a:srgbClr val="FF6200"/>
              </a:buClr>
            </a:pP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Decisions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regarding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maintenance programs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and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warehousing</a:t>
            </a: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" y="3933055"/>
            <a:ext cx="3923928" cy="1405715"/>
          </a:xfrm>
          <a:prstGeom prst="rect">
            <a:avLst/>
          </a:prstGeom>
          <a:solidFill>
            <a:srgbClr val="3B80C2"/>
          </a:solidFill>
        </p:spPr>
        <p:txBody>
          <a:bodyPr wrap="square" lIns="864000" tIns="216000" rIns="216000" bIns="216000" rtlCol="0">
            <a:spAutoFit/>
          </a:bodyPr>
          <a:lstStyle/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Negotiate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conditions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with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different types of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buyers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regarding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: </a:t>
            </a:r>
          </a:p>
          <a:p>
            <a:pPr>
              <a:buClr>
                <a:srgbClr val="FF6200"/>
              </a:buClr>
            </a:pP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chemeClr val="bg1"/>
              </a:buClr>
              <a:buFont typeface="+mj-lt"/>
              <a:buAutoNum type="arabicParenR"/>
            </a:pP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sales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contracts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(e.g. MCI, INCOterm)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arenR"/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repurchase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contract (e.g.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quality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, volume)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arenR"/>
            </a:pP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service contract (e.g.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ownership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, lease, maintenance,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warranties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5220072" y="3933055"/>
            <a:ext cx="3923928" cy="1267215"/>
          </a:xfrm>
          <a:prstGeom prst="rect">
            <a:avLst/>
          </a:prstGeom>
          <a:solidFill>
            <a:srgbClr val="3B80C2"/>
          </a:solidFill>
        </p:spPr>
        <p:txBody>
          <a:bodyPr wrap="square" lIns="216000" tIns="216000" rIns="864000" bIns="216000" rtlCol="0">
            <a:spAutoFit/>
          </a:bodyPr>
          <a:lstStyle/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Negotiating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with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the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Financial Service Providers (e.g.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Vendor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lease,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Loans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, Insurance)</a:t>
            </a:r>
          </a:p>
          <a:p>
            <a:pPr>
              <a:buClr>
                <a:srgbClr val="FF6200"/>
              </a:buClr>
            </a:pP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>
              <a:buClr>
                <a:srgbClr val="FF6200"/>
              </a:buClr>
            </a:pP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Decide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on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Buyback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value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of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the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repurchased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products</a:t>
            </a: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>
              <a:buClr>
                <a:srgbClr val="FF6200"/>
              </a:buClr>
            </a:pPr>
            <a:endParaRPr lang="nl-NL" sz="900" dirty="0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  <a:p>
            <a:pPr>
              <a:buClr>
                <a:srgbClr val="FF6200"/>
              </a:buClr>
            </a:pP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MCI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ambition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level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for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the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</a:t>
            </a:r>
            <a:r>
              <a:rPr lang="nl-NL" sz="900" dirty="0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whole</a:t>
            </a:r>
            <a:r>
              <a:rPr lang="nl-NL" sz="900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company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1259632" y="1700808"/>
            <a:ext cx="1548313" cy="338554"/>
            <a:chOff x="1259632" y="1700808"/>
            <a:chExt cx="1548313" cy="33855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759298"/>
              <a:ext cx="233033" cy="221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1547664" y="1700808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err="1">
                  <a:latin typeface="Ubuntu" pitchFamily="34" charset="0"/>
                </a:rPr>
                <a:t>Purchasing</a:t>
              </a:r>
              <a:endParaRPr lang="pl-PL" sz="1600" b="1">
                <a:latin typeface="Ubuntu" pitchFamily="34" charset="0"/>
              </a:endParaRPr>
            </a:p>
          </p:txBody>
        </p:sp>
      </p:grpSp>
      <p:grpSp>
        <p:nvGrpSpPr>
          <p:cNvPr id="13" name="Grupa 12"/>
          <p:cNvGrpSpPr/>
          <p:nvPr/>
        </p:nvGrpSpPr>
        <p:grpSpPr>
          <a:xfrm>
            <a:off x="6202249" y="1722294"/>
            <a:ext cx="1682119" cy="338554"/>
            <a:chOff x="6202249" y="1700808"/>
            <a:chExt cx="1682119" cy="33855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249" y="1794098"/>
              <a:ext cx="233690" cy="194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pole tekstowe 29"/>
            <p:cNvSpPr txBox="1"/>
            <p:nvPr/>
          </p:nvSpPr>
          <p:spPr>
            <a:xfrm>
              <a:off x="6471802" y="1700808"/>
              <a:ext cx="1412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>
                  <a:latin typeface="Ubuntu" pitchFamily="34" charset="0"/>
                </a:rPr>
                <a:t>Supply </a:t>
              </a:r>
              <a:r>
                <a:rPr lang="pl-PL" sz="1600" b="1" err="1">
                  <a:latin typeface="Ubuntu" pitchFamily="34" charset="0"/>
                </a:rPr>
                <a:t>chain</a:t>
              </a:r>
              <a:endParaRPr lang="pl-PL" sz="1600" b="1">
                <a:latin typeface="Ubuntu" pitchFamily="34" charset="0"/>
              </a:endParaRP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1557767" y="5445224"/>
            <a:ext cx="952042" cy="338554"/>
            <a:chOff x="1512479" y="5445224"/>
            <a:chExt cx="952042" cy="338554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479" y="5538632"/>
              <a:ext cx="195694" cy="17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pole tekstowe 31"/>
            <p:cNvSpPr txBox="1"/>
            <p:nvPr/>
          </p:nvSpPr>
          <p:spPr>
            <a:xfrm>
              <a:off x="1763688" y="5445224"/>
              <a:ext cx="7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>
                  <a:latin typeface="Ubuntu" pitchFamily="34" charset="0"/>
                </a:rPr>
                <a:t>Sales</a:t>
              </a: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6466258" y="5445224"/>
            <a:ext cx="1154101" cy="338554"/>
            <a:chOff x="6516216" y="5445224"/>
            <a:chExt cx="1154101" cy="33855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5548102"/>
              <a:ext cx="185154" cy="185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pole tekstowe 33"/>
            <p:cNvSpPr txBox="1"/>
            <p:nvPr/>
          </p:nvSpPr>
          <p:spPr>
            <a:xfrm>
              <a:off x="6732240" y="5445224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>
                  <a:latin typeface="Ubuntu" pitchFamily="34" charset="0"/>
                </a:rPr>
                <a:t>Finance</a:t>
              </a:r>
            </a:p>
          </p:txBody>
        </p:sp>
      </p:grpSp>
      <p:sp>
        <p:nvSpPr>
          <p:cNvPr id="22" name="pole tekstowe 21"/>
          <p:cNvSpPr txBox="1"/>
          <p:nvPr/>
        </p:nvSpPr>
        <p:spPr>
          <a:xfrm>
            <a:off x="3896106" y="4293492"/>
            <a:ext cx="13532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100" b="1">
                <a:latin typeface="Ubuntu" pitchFamily="34" charset="0"/>
              </a:rPr>
              <a:t>BIKE</a:t>
            </a:r>
          </a:p>
          <a:p>
            <a:pPr algn="ctr"/>
            <a:r>
              <a:rPr lang="pl-PL" sz="1100" b="1">
                <a:latin typeface="Ubuntu" pitchFamily="34" charset="0"/>
              </a:rPr>
              <a:t>MANUFACTURER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04" y="3073896"/>
            <a:ext cx="10064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6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16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755576" y="836712"/>
            <a:ext cx="7704856" cy="6155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3400" b="1" spc="-50">
                <a:solidFill>
                  <a:srgbClr val="3B80C2"/>
                </a:solidFill>
                <a:latin typeface="Ubuntu" pitchFamily="34" charset="0"/>
              </a:rPr>
              <a:t>LAUNCH PLAN</a:t>
            </a:r>
            <a:endParaRPr lang="pl-PL" sz="3400" b="1" spc="-50" dirty="0">
              <a:solidFill>
                <a:srgbClr val="3B80C2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764704"/>
            <a:ext cx="7464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buntu" pitchFamily="34" charset="0"/>
              </a:rPr>
              <a:t>TIMELINE AND PLANNED ACTIVITIES FOR TESTING, TUNING AND LAUNCH CHALLENGE FOR PROFESSIONALS AND STUDENTS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87974" y="6160690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17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756452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30"/>
          <p:cNvSpPr/>
          <p:nvPr/>
        </p:nvSpPr>
        <p:spPr>
          <a:xfrm>
            <a:off x="1428199" y="2348880"/>
            <a:ext cx="2473645" cy="131421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endParaRPr lang="nl-NL" sz="800" err="1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1"/>
          <p:cNvSpPr/>
          <p:nvPr/>
        </p:nvSpPr>
        <p:spPr>
          <a:xfrm>
            <a:off x="4067944" y="2348880"/>
            <a:ext cx="2232248" cy="131421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endParaRPr lang="nl-NL" sz="800" err="1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6"/>
          <p:cNvSpPr/>
          <p:nvPr/>
        </p:nvSpPr>
        <p:spPr>
          <a:xfrm>
            <a:off x="1428198" y="1939179"/>
            <a:ext cx="2473645" cy="337330"/>
          </a:xfrm>
          <a:prstGeom prst="homePlate">
            <a:avLst/>
          </a:prstGeom>
          <a:solidFill>
            <a:srgbClr val="3B80C2">
              <a:alpha val="4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nl-NL" sz="10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May – Sept ‘18</a:t>
            </a:r>
          </a:p>
        </p:txBody>
      </p:sp>
      <p:sp>
        <p:nvSpPr>
          <p:cNvPr id="14" name="Chevron 12"/>
          <p:cNvSpPr/>
          <p:nvPr/>
        </p:nvSpPr>
        <p:spPr>
          <a:xfrm>
            <a:off x="4070013" y="1937863"/>
            <a:ext cx="2230179" cy="339009"/>
          </a:xfrm>
          <a:prstGeom prst="chevron">
            <a:avLst/>
          </a:prstGeom>
          <a:solidFill>
            <a:srgbClr val="3B80C2">
              <a:alpha val="7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nl-NL" sz="1000" b="1" err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Oct</a:t>
            </a:r>
            <a:r>
              <a:rPr lang="nl-NL" sz="10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 – Dec ‘18</a:t>
            </a:r>
          </a:p>
        </p:txBody>
      </p:sp>
      <p:sp>
        <p:nvSpPr>
          <p:cNvPr id="15" name="TextBox 23"/>
          <p:cNvSpPr txBox="1"/>
          <p:nvPr/>
        </p:nvSpPr>
        <p:spPr>
          <a:xfrm>
            <a:off x="2675593" y="2914959"/>
            <a:ext cx="1680383" cy="246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buClr>
                <a:srgbClr val="FF6200"/>
              </a:buClr>
              <a:buSzPct val="130000"/>
              <a:buFont typeface="Wingdings" panose="05000000000000000000" pitchFamily="2" charset="2"/>
              <a:buChar char="§"/>
            </a:pPr>
            <a:endParaRPr lang="nl-NL" sz="800" b="1"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1580647" y="2576484"/>
            <a:ext cx="2168746" cy="8525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>
                <a:latin typeface="Ubuntu" pitchFamily="34" charset="0"/>
                <a:cs typeface="Arial" panose="020B0604020202020204" pitchFamily="34" charset="0"/>
              </a:rPr>
              <a:t>Onboarding partners </a:t>
            </a:r>
          </a:p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>
                <a:latin typeface="Ubuntu" pitchFamily="34" charset="0"/>
                <a:cs typeface="Arial" panose="020B0604020202020204" pitchFamily="34" charset="0"/>
              </a:rPr>
              <a:t>Test &amp; Tune with partners</a:t>
            </a:r>
          </a:p>
        </p:txBody>
      </p:sp>
      <p:sp>
        <p:nvSpPr>
          <p:cNvPr id="17" name="TextBox 33"/>
          <p:cNvSpPr txBox="1"/>
          <p:nvPr/>
        </p:nvSpPr>
        <p:spPr>
          <a:xfrm>
            <a:off x="4185946" y="2564904"/>
            <a:ext cx="1996243" cy="13051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 dirty="0">
                <a:latin typeface="Ubuntu" pitchFamily="34" charset="0"/>
                <a:cs typeface="Arial" panose="020B0604020202020204" pitchFamily="34" charset="0"/>
              </a:rPr>
              <a:t>Test &amp; Tune with partners</a:t>
            </a:r>
          </a:p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 dirty="0">
                <a:latin typeface="Ubuntu" pitchFamily="34" charset="0"/>
                <a:cs typeface="Arial" panose="020B0604020202020204" pitchFamily="34" charset="0"/>
              </a:rPr>
              <a:t>Internal simulation sessions for partners</a:t>
            </a:r>
          </a:p>
          <a:p>
            <a:pPr marL="171450" indent="-171450">
              <a:buClr>
                <a:srgbClr val="FF6200"/>
              </a:buClr>
              <a:buSzPct val="130000"/>
              <a:buFont typeface="Wingdings" panose="05000000000000000000" pitchFamily="2" charset="2"/>
              <a:buChar char="§"/>
            </a:pPr>
            <a:endParaRPr lang="en-US" sz="1100" dirty="0">
              <a:latin typeface="Ubuntu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FF6200"/>
              </a:buClr>
              <a:buSzPct val="130000"/>
              <a:buFont typeface="Wingdings" panose="05000000000000000000" pitchFamily="2" charset="2"/>
              <a:buChar char="§"/>
            </a:pPr>
            <a:endParaRPr lang="en-US" sz="1100" dirty="0"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/>
          <p:nvPr/>
        </p:nvSpPr>
        <p:spPr>
          <a:xfrm>
            <a:off x="107504" y="2348880"/>
            <a:ext cx="1080120" cy="1314218"/>
          </a:xfrm>
          <a:prstGeom prst="rect">
            <a:avLst/>
          </a:prstGeom>
          <a:solidFill>
            <a:srgbClr val="F07375">
              <a:alpha val="7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en-US" sz="10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Development,</a:t>
            </a:r>
          </a:p>
          <a:p>
            <a:pPr algn="ctr">
              <a:buClr>
                <a:srgbClr val="FF6200"/>
              </a:buClr>
            </a:pPr>
            <a:r>
              <a:rPr lang="en-US" sz="1000" b="1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Testing &amp; Tuning </a:t>
            </a:r>
          </a:p>
        </p:txBody>
      </p:sp>
      <p:sp>
        <p:nvSpPr>
          <p:cNvPr id="26" name="Chevron 39"/>
          <p:cNvSpPr/>
          <p:nvPr/>
        </p:nvSpPr>
        <p:spPr>
          <a:xfrm>
            <a:off x="6516215" y="1930451"/>
            <a:ext cx="2270371" cy="337330"/>
          </a:xfrm>
          <a:prstGeom prst="chevron">
            <a:avLst/>
          </a:prstGeom>
          <a:solidFill>
            <a:srgbClr val="3B80C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r>
              <a:rPr lang="nl-NL" sz="1000" b="1" dirty="0">
                <a:solidFill>
                  <a:schemeClr val="bg1"/>
                </a:solidFill>
                <a:latin typeface="Ubuntu" pitchFamily="34" charset="0"/>
                <a:cs typeface="Arial" panose="020B0604020202020204" pitchFamily="34" charset="0"/>
              </a:rPr>
              <a:t>Jan – Dec ‘19</a:t>
            </a:r>
          </a:p>
        </p:txBody>
      </p:sp>
      <p:sp>
        <p:nvSpPr>
          <p:cNvPr id="30" name="Rectangle 44"/>
          <p:cNvSpPr/>
          <p:nvPr/>
        </p:nvSpPr>
        <p:spPr>
          <a:xfrm>
            <a:off x="6527719" y="2348880"/>
            <a:ext cx="2232248" cy="131421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endParaRPr lang="nl-NL" sz="800" err="1">
              <a:solidFill>
                <a:schemeClr val="bg1"/>
              </a:solidFill>
              <a:latin typeface="Ubuntu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45"/>
          <p:cNvSpPr txBox="1"/>
          <p:nvPr/>
        </p:nvSpPr>
        <p:spPr>
          <a:xfrm>
            <a:off x="6645721" y="2564904"/>
            <a:ext cx="1996243" cy="10981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 dirty="0">
                <a:latin typeface="Ubuntu" pitchFamily="34" charset="0"/>
                <a:cs typeface="Arial" panose="020B0604020202020204" pitchFamily="34" charset="0"/>
              </a:rPr>
              <a:t>City Tour to &gt;20 cities</a:t>
            </a:r>
          </a:p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 dirty="0">
                <a:latin typeface="Ubuntu" pitchFamily="34" charset="0"/>
                <a:cs typeface="Arial" panose="020B0604020202020204" pitchFamily="34" charset="0"/>
              </a:rPr>
              <a:t>Invite local companies, universities, NGO, gov’t and consultants</a:t>
            </a:r>
          </a:p>
          <a:p>
            <a:pPr marL="171450" indent="-171450">
              <a:buClr>
                <a:srgbClr val="3B80C2"/>
              </a:buClr>
              <a:buSzPct val="130000"/>
              <a:buFont typeface="Arial" pitchFamily="34" charset="0"/>
              <a:buChar char="•"/>
            </a:pPr>
            <a:r>
              <a:rPr lang="en-US" sz="1100" dirty="0">
                <a:latin typeface="Ubuntu" pitchFamily="34" charset="0"/>
                <a:cs typeface="Arial" panose="020B0604020202020204" pitchFamily="34" charset="0"/>
              </a:rPr>
              <a:t>Preparations for 2nd release </a:t>
            </a:r>
          </a:p>
          <a:p>
            <a:pPr marL="171450" indent="-171450">
              <a:buClr>
                <a:srgbClr val="FF6200"/>
              </a:buClr>
              <a:buSzPct val="130000"/>
              <a:buFont typeface="Wingdings" panose="05000000000000000000" pitchFamily="2" charset="2"/>
              <a:buChar char="§"/>
            </a:pPr>
            <a:endParaRPr lang="en-US" sz="1100" dirty="0">
              <a:latin typeface="Ubuntu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FF6200"/>
              </a:buClr>
              <a:buSzPct val="130000"/>
              <a:buFont typeface="Wingdings" panose="05000000000000000000" pitchFamily="2" charset="2"/>
              <a:buChar char="§"/>
            </a:pPr>
            <a:endParaRPr lang="en-US" sz="1100" dirty="0">
              <a:latin typeface="Ubuntu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21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852749" y="2833132"/>
            <a:ext cx="148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latin typeface="Ubuntu" pitchFamily="34" charset="0"/>
              </a:rPr>
              <a:t>APPENDIX</a:t>
            </a:r>
            <a:endParaRPr lang="en-US" sz="2000" b="1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82275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18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911594" y="3409196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018FD-F374-4399-A27A-128842887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2" y="260648"/>
            <a:ext cx="9049343" cy="62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69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852749" y="2833132"/>
            <a:ext cx="148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latin typeface="Ubuntu" pitchFamily="34" charset="0"/>
              </a:rPr>
              <a:t>APPENDIX</a:t>
            </a:r>
            <a:endParaRPr lang="en-US" sz="2000" b="1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82275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19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911594" y="3409196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65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>
                <a:latin typeface="Ubuntu" pitchFamily="34" charset="0"/>
              </a:rPr>
              <a:t>Chapter</a:t>
            </a:r>
            <a:r>
              <a:rPr lang="pl-PL" sz="1100" dirty="0">
                <a:latin typeface="Ubuntu" pitchFamily="34" charset="0"/>
              </a:rPr>
              <a:t> 1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49434" y="851219"/>
            <a:ext cx="411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latin typeface="Ubuntu" pitchFamily="34" charset="0"/>
              </a:rPr>
              <a:t>WHY CIRCULAR ECONOMY?</a:t>
            </a:r>
          </a:p>
        </p:txBody>
      </p:sp>
      <p:sp>
        <p:nvSpPr>
          <p:cNvPr id="6" name="Prostokąt 5"/>
          <p:cNvSpPr/>
          <p:nvPr/>
        </p:nvSpPr>
        <p:spPr>
          <a:xfrm>
            <a:off x="867123" y="1474205"/>
            <a:ext cx="1368000" cy="18000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6" y="1685568"/>
            <a:ext cx="2173287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2" y="1685568"/>
            <a:ext cx="2173287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1685568"/>
            <a:ext cx="2173287" cy="15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808278" y="3315581"/>
            <a:ext cx="2290974" cy="7591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pl-PL" sz="1150" spc="-50" dirty="0">
                <a:latin typeface="Ubuntu" pitchFamily="34" charset="0"/>
              </a:rPr>
              <a:t>The </a:t>
            </a:r>
            <a:r>
              <a:rPr lang="pl-PL" sz="1150" spc="-50" dirty="0" err="1">
                <a:latin typeface="Ubuntu" pitchFamily="34" charset="0"/>
              </a:rPr>
              <a:t>world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is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inhabited</a:t>
            </a:r>
            <a:r>
              <a:rPr lang="pl-PL" sz="1150" spc="-50" dirty="0">
                <a:latin typeface="Ubuntu" pitchFamily="34" charset="0"/>
              </a:rPr>
              <a:t> by a </a:t>
            </a:r>
            <a:r>
              <a:rPr lang="pl-PL" sz="1150" b="1" spc="-50" dirty="0" err="1">
                <a:latin typeface="Ubuntu" pitchFamily="34" charset="0"/>
              </a:rPr>
              <a:t>growing</a:t>
            </a:r>
            <a:r>
              <a:rPr lang="pl-PL" sz="1150" b="1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number</a:t>
            </a:r>
            <a:r>
              <a:rPr lang="pl-PL" sz="1150" b="1" spc="-50" dirty="0">
                <a:latin typeface="Ubuntu" pitchFamily="34" charset="0"/>
              </a:rPr>
              <a:t> of </a:t>
            </a:r>
            <a:r>
              <a:rPr lang="pl-PL" sz="1150" b="1" spc="-50" dirty="0" err="1">
                <a:latin typeface="Ubuntu" pitchFamily="34" charset="0"/>
              </a:rPr>
              <a:t>people</a:t>
            </a:r>
            <a:r>
              <a:rPr lang="pl-PL" sz="1150" spc="-50" dirty="0">
                <a:latin typeface="Ubuntu" pitchFamily="34" charset="0"/>
              </a:rPr>
              <a:t>.</a:t>
            </a:r>
            <a:r>
              <a:rPr lang="pl-PL" sz="1150" b="1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An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ever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larger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share</a:t>
            </a:r>
            <a:r>
              <a:rPr lang="pl-PL" sz="1150" spc="-50" dirty="0">
                <a:latin typeface="Ubuntu" pitchFamily="34" charset="0"/>
              </a:rPr>
              <a:t> of </a:t>
            </a:r>
            <a:r>
              <a:rPr lang="pl-PL" sz="1150" spc="-50" dirty="0" err="1">
                <a:latin typeface="Ubuntu" pitchFamily="34" charset="0"/>
              </a:rPr>
              <a:t>them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is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living</a:t>
            </a:r>
            <a:r>
              <a:rPr lang="pl-PL" sz="1150" spc="-50" dirty="0">
                <a:latin typeface="Ubuntu" pitchFamily="34" charset="0"/>
              </a:rPr>
              <a:t> in </a:t>
            </a:r>
            <a:r>
              <a:rPr lang="pl-PL" sz="1150" spc="-50" dirty="0" err="1">
                <a:latin typeface="Ubuntu" pitchFamily="34" charset="0"/>
              </a:rPr>
              <a:t>cities</a:t>
            </a:r>
            <a:r>
              <a:rPr lang="pl-PL" sz="1150" spc="-50" dirty="0">
                <a:latin typeface="Ubuntu" pitchFamily="34" charset="0"/>
              </a:rPr>
              <a:t> and </a:t>
            </a:r>
            <a:r>
              <a:rPr lang="pl-PL" sz="1150" spc="-50" dirty="0" err="1">
                <a:latin typeface="Ubuntu" pitchFamily="34" charset="0"/>
              </a:rPr>
              <a:t>is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ageing</a:t>
            </a:r>
            <a:r>
              <a:rPr lang="pl-PL" sz="1150" spc="-50" dirty="0">
                <a:latin typeface="Ubuntu" pitchFamily="34" charset="0"/>
              </a:rPr>
              <a:t>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426513" y="3315581"/>
            <a:ext cx="2290974" cy="7591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pl-PL" sz="1150" spc="-50" dirty="0" err="1">
                <a:latin typeface="Ubuntu" pitchFamily="34" charset="0"/>
              </a:rPr>
              <a:t>Wealth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is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increasing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globally</a:t>
            </a:r>
            <a:r>
              <a:rPr lang="pl-PL" sz="1150" spc="-50" dirty="0">
                <a:latin typeface="Ubuntu" pitchFamily="34" charset="0"/>
              </a:rPr>
              <a:t>, </a:t>
            </a:r>
            <a:r>
              <a:rPr lang="pl-PL" sz="1150" spc="-50" dirty="0" err="1">
                <a:latin typeface="Ubuntu" pitchFamily="34" charset="0"/>
              </a:rPr>
              <a:t>creating</a:t>
            </a:r>
            <a:r>
              <a:rPr lang="pl-PL" sz="1150" spc="-50" dirty="0">
                <a:latin typeface="Ubuntu" pitchFamily="34" charset="0"/>
              </a:rPr>
              <a:t> a </a:t>
            </a:r>
            <a:r>
              <a:rPr lang="pl-PL" sz="1150" spc="-50" dirty="0" err="1">
                <a:latin typeface="Ubuntu" pitchFamily="34" charset="0"/>
              </a:rPr>
              <a:t>larger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middle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class</a:t>
            </a:r>
            <a:r>
              <a:rPr lang="pl-PL" sz="1150" spc="-50" dirty="0">
                <a:latin typeface="Ubuntu" pitchFamily="34" charset="0"/>
              </a:rPr>
              <a:t>, for </a:t>
            </a:r>
            <a:r>
              <a:rPr lang="pl-PL" sz="1150" spc="-50" dirty="0" err="1">
                <a:latin typeface="Ubuntu" pitchFamily="34" charset="0"/>
              </a:rPr>
              <a:t>which</a:t>
            </a:r>
            <a:r>
              <a:rPr lang="pl-PL" sz="1150" spc="-50" dirty="0">
                <a:latin typeface="Ubuntu" pitchFamily="34" charset="0"/>
              </a:rPr>
              <a:t> we </a:t>
            </a:r>
            <a:r>
              <a:rPr lang="pl-PL" sz="1150" spc="-50" dirty="0" err="1">
                <a:latin typeface="Ubuntu" pitchFamily="34" charset="0"/>
              </a:rPr>
              <a:t>extract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more</a:t>
            </a:r>
            <a:r>
              <a:rPr lang="pl-PL" sz="1150" spc="-50" dirty="0">
                <a:latin typeface="Ubuntu" pitchFamily="34" charset="0"/>
              </a:rPr>
              <a:t> and </a:t>
            </a:r>
            <a:r>
              <a:rPr lang="pl-PL" sz="1150" spc="-50" dirty="0" err="1">
                <a:latin typeface="Ubuntu" pitchFamily="34" charset="0"/>
              </a:rPr>
              <a:t>more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natural</a:t>
            </a:r>
            <a:r>
              <a:rPr lang="pl-PL" sz="1150" b="1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resources</a:t>
            </a:r>
            <a:endParaRPr lang="pl-PL" sz="1150" b="1" spc="-50" dirty="0">
              <a:latin typeface="Ubuntu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059232" y="3315581"/>
            <a:ext cx="2290974" cy="9258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pl-PL" sz="1150" spc="-50" dirty="0" err="1">
                <a:latin typeface="Ubuntu" pitchFamily="34" charset="0"/>
              </a:rPr>
              <a:t>Causing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increasing</a:t>
            </a:r>
            <a:r>
              <a:rPr lang="pl-PL" sz="1150" b="1" spc="-50" dirty="0">
                <a:latin typeface="Ubuntu" pitchFamily="34" charset="0"/>
              </a:rPr>
              <a:t> CO</a:t>
            </a:r>
            <a:r>
              <a:rPr lang="pl-PL" sz="1150" b="1" spc="-50" baseline="-25000" dirty="0">
                <a:latin typeface="Ubuntu" pitchFamily="34" charset="0"/>
              </a:rPr>
              <a:t>2</a:t>
            </a:r>
            <a:r>
              <a:rPr lang="pl-PL" sz="1150" b="1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footprints</a:t>
            </a:r>
            <a:r>
              <a:rPr lang="pl-PL" sz="1150" spc="-50" dirty="0">
                <a:latin typeface="Ubuntu" pitchFamily="34" charset="0"/>
              </a:rPr>
              <a:t> and </a:t>
            </a:r>
            <a:r>
              <a:rPr lang="pl-PL" sz="1150" b="1" spc="-50" dirty="0">
                <a:latin typeface="Ubuntu" pitchFamily="34" charset="0"/>
              </a:rPr>
              <a:t>waste </a:t>
            </a:r>
            <a:r>
              <a:rPr lang="pl-PL" sz="1150" b="1" spc="-50" dirty="0" err="1">
                <a:latin typeface="Ubuntu" pitchFamily="34" charset="0"/>
              </a:rPr>
              <a:t>production</a:t>
            </a:r>
            <a:r>
              <a:rPr lang="pl-PL" sz="1150" spc="-50" dirty="0">
                <a:latin typeface="Ubuntu" pitchFamily="34" charset="0"/>
              </a:rPr>
              <a:t>. As a </a:t>
            </a:r>
            <a:r>
              <a:rPr lang="pl-PL" sz="1150" spc="-50" dirty="0" err="1">
                <a:latin typeface="Ubuntu" pitchFamily="34" charset="0"/>
              </a:rPr>
              <a:t>result</a:t>
            </a:r>
            <a:r>
              <a:rPr lang="pl-PL" sz="1150" spc="-50" dirty="0">
                <a:latin typeface="Ubuntu" pitchFamily="34" charset="0"/>
              </a:rPr>
              <a:t>, </a:t>
            </a:r>
            <a:r>
              <a:rPr lang="pl-PL" sz="1150" spc="-50" dirty="0" err="1">
                <a:latin typeface="Ubuntu" pitchFamily="34" charset="0"/>
              </a:rPr>
              <a:t>global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consumption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currently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spc="-50" dirty="0" err="1">
                <a:latin typeface="Ubuntu" pitchFamily="34" charset="0"/>
              </a:rPr>
              <a:t>goes</a:t>
            </a:r>
            <a:r>
              <a:rPr lang="pl-PL" sz="1150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above</a:t>
            </a:r>
            <a:r>
              <a:rPr lang="pl-PL" sz="1150" b="1" spc="-50" dirty="0">
                <a:latin typeface="Ubuntu" pitchFamily="34" charset="0"/>
              </a:rPr>
              <a:t> and </a:t>
            </a:r>
            <a:r>
              <a:rPr lang="pl-PL" sz="1150" b="1" spc="-50" dirty="0" err="1">
                <a:latin typeface="Ubuntu" pitchFamily="34" charset="0"/>
              </a:rPr>
              <a:t>beyond</a:t>
            </a:r>
            <a:r>
              <a:rPr lang="pl-PL" sz="1150" b="1" spc="-50" dirty="0">
                <a:latin typeface="Ubuntu" pitchFamily="34" charset="0"/>
              </a:rPr>
              <a:t> the </a:t>
            </a:r>
            <a:r>
              <a:rPr lang="pl-PL" sz="1150" b="1" spc="-50" dirty="0" err="1">
                <a:latin typeface="Ubuntu" pitchFamily="34" charset="0"/>
              </a:rPr>
              <a:t>earth’s</a:t>
            </a:r>
            <a:r>
              <a:rPr lang="pl-PL" sz="1150" b="1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regenerative</a:t>
            </a:r>
            <a:r>
              <a:rPr lang="pl-PL" sz="1150" b="1" spc="-50" dirty="0">
                <a:latin typeface="Ubuntu" pitchFamily="34" charset="0"/>
              </a:rPr>
              <a:t> </a:t>
            </a:r>
            <a:r>
              <a:rPr lang="pl-PL" sz="1150" b="1" spc="-50" dirty="0" err="1">
                <a:latin typeface="Ubuntu" pitchFamily="34" charset="0"/>
              </a:rPr>
              <a:t>capacity</a:t>
            </a:r>
            <a:r>
              <a:rPr lang="pl-PL" sz="1150" spc="-50" dirty="0">
                <a:latin typeface="Ubuntu" pitchFamily="34" charset="0"/>
              </a:rPr>
              <a:t>.</a:t>
            </a:r>
          </a:p>
        </p:txBody>
      </p:sp>
      <p:sp>
        <p:nvSpPr>
          <p:cNvPr id="8" name="Prostokąt 7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339752" y="4869160"/>
            <a:ext cx="6120680" cy="7591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n-US" sz="1150" b="1" spc="-50" dirty="0">
                <a:solidFill>
                  <a:srgbClr val="3B80C2"/>
                </a:solidFill>
                <a:latin typeface="Ubuntu" pitchFamily="34" charset="0"/>
              </a:rPr>
              <a:t>The linear “Take – Make – Dispose” system which depletes natural resources and generates waste is deeply flawed and can be productively replaced by a restorative model in which waste does not exist as such but is only food for the next cycle.</a:t>
            </a:r>
          </a:p>
          <a:p>
            <a:pPr algn="r">
              <a:lnSpc>
                <a:spcPts val="1260"/>
              </a:lnSpc>
            </a:pPr>
            <a:r>
              <a:rPr lang="en-US" sz="1150" i="1" spc="-50" dirty="0">
                <a:latin typeface="Ubuntu" pitchFamily="34" charset="0"/>
              </a:rPr>
              <a:t>- Ellen MacArthur Foundation -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3" y="4581128"/>
            <a:ext cx="11096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2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24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/>
          <p:cNvSpPr/>
          <p:nvPr/>
        </p:nvSpPr>
        <p:spPr>
          <a:xfrm>
            <a:off x="0" y="6182274"/>
            <a:ext cx="9144000" cy="703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latin typeface="Ubuntu" pitchFamily="34" charset="0"/>
              </a:rPr>
              <a:t>WHO WE ARE?</a:t>
            </a:r>
            <a:endParaRPr lang="en-US" sz="2000" b="1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82275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20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484784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00"/>
          </a:p>
        </p:txBody>
      </p:sp>
      <p:pic>
        <p:nvPicPr>
          <p:cNvPr id="32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9" y="1708841"/>
            <a:ext cx="1029055" cy="279999"/>
          </a:xfrm>
          <a:prstGeom prst="rect">
            <a:avLst/>
          </a:prstGeom>
        </p:spPr>
      </p:pic>
      <p:pic>
        <p:nvPicPr>
          <p:cNvPr id="33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44090"/>
            <a:ext cx="1048784" cy="260452"/>
          </a:xfrm>
          <a:prstGeom prst="rect">
            <a:avLst/>
          </a:prstGeom>
        </p:spPr>
      </p:pic>
      <p:sp>
        <p:nvSpPr>
          <p:cNvPr id="28" name="Rectangle 3"/>
          <p:cNvSpPr/>
          <p:nvPr/>
        </p:nvSpPr>
        <p:spPr>
          <a:xfrm>
            <a:off x="749433" y="2117541"/>
            <a:ext cx="2526423" cy="401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latin typeface="Ubuntu" pitchFamily="34" charset="0"/>
              </a:rPr>
              <a:t>About </a:t>
            </a:r>
            <a:r>
              <a:rPr lang="en-US" sz="900" b="1" dirty="0" err="1">
                <a:latin typeface="Ubuntu" pitchFamily="34" charset="0"/>
              </a:rPr>
              <a:t>Inchainge</a:t>
            </a:r>
            <a:endParaRPr lang="en-US" sz="900" b="1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900" b="1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latin typeface="Ubuntu" pitchFamily="34" charset="0"/>
              </a:rPr>
              <a:t>We are a Netherlands-based company specialized in developing and marketing of simulations and learning programs in Supply Chain Management and Supply Chain Finance, with a network of delivery partners on every continent. Our simulations, The Fresh Connection and The Cool Connection, focus on what we truly believe to be vital for every organization: </a:t>
            </a:r>
            <a:r>
              <a:rPr lang="en-US" sz="900" b="1" dirty="0">
                <a:latin typeface="Ubuntu" pitchFamily="34" charset="0"/>
              </a:rPr>
              <a:t>Alignment</a:t>
            </a:r>
            <a:r>
              <a:rPr lang="en-US" sz="900" dirty="0">
                <a:latin typeface="Ubuntu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900" dirty="0">
              <a:latin typeface="Ubuntu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latin typeface="Ubuntu" pitchFamily="34" charset="0"/>
              </a:rPr>
              <a:t>From strategy to action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latin typeface="Ubuntu" pitchFamily="34" charset="0"/>
              </a:rPr>
              <a:t>From theory to practice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latin typeface="Ubuntu" pitchFamily="34" charset="0"/>
              </a:rPr>
              <a:t>From finance to physical supply chain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latin typeface="Ubuntu" pitchFamily="34" charset="0"/>
              </a:rPr>
              <a:t>From sales to procurement to operations and planning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latin typeface="Ubuntu" pitchFamily="34" charset="0"/>
              </a:rPr>
              <a:t>From service providers to corporates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900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="1" dirty="0" err="1">
                <a:solidFill>
                  <a:srgbClr val="3B80C2"/>
                </a:solidFill>
                <a:latin typeface="Ubuntu" pitchFamily="34" charset="0"/>
              </a:rPr>
              <a:t>www.inchainge.com</a:t>
            </a:r>
            <a:endParaRPr lang="en-US" sz="900" b="1" dirty="0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38" name="Rectangle 4"/>
          <p:cNvSpPr/>
          <p:nvPr/>
        </p:nvSpPr>
        <p:spPr>
          <a:xfrm>
            <a:off x="3275856" y="2119170"/>
            <a:ext cx="3024336" cy="401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latin typeface="Ubuntu" pitchFamily="34" charset="0"/>
              </a:rPr>
              <a:t>About ING Wholesale Banking</a:t>
            </a:r>
          </a:p>
          <a:p>
            <a:pPr>
              <a:lnSpc>
                <a:spcPct val="150000"/>
              </a:lnSpc>
            </a:pPr>
            <a:endParaRPr lang="en-US" sz="900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latin typeface="Ubuntu" pitchFamily="34" charset="0"/>
              </a:rPr>
              <a:t>ING Wholesale Banking (WB) meets all banking needs of large corporations, multinationals and financial institutions. With a history that stretches back some 200 years, we have made a name for ourselves by helping clients build successful businesses. We do this by ensuring we understand their unique needs, by being a trusted advisor to them for the long term and by proactively creating innovative solutions and executing them flawlessly. </a:t>
            </a:r>
          </a:p>
          <a:p>
            <a:pPr>
              <a:lnSpc>
                <a:spcPct val="150000"/>
              </a:lnSpc>
            </a:pPr>
            <a:endParaRPr lang="en-US" sz="900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dirty="0">
                <a:latin typeface="Ubuntu" pitchFamily="34" charset="0"/>
              </a:rPr>
              <a:t>We finance growth, manage the day-to-day banking needs of our clients and provide them with a full range of banking solutions to help to achieve their business goals.</a:t>
            </a:r>
          </a:p>
          <a:p>
            <a:pPr>
              <a:lnSpc>
                <a:spcPct val="150000"/>
              </a:lnSpc>
            </a:pPr>
            <a:r>
              <a:rPr lang="en-US" sz="900" dirty="0">
                <a:latin typeface="Ubuntu" pitchFamily="34" charset="0"/>
              </a:rPr>
              <a:t>We are a truly international team of more than 11,000 banking professionals with local knowledge and a presence in more than 40 countries.</a:t>
            </a:r>
          </a:p>
          <a:p>
            <a:pPr>
              <a:lnSpc>
                <a:spcPct val="150000"/>
              </a:lnSpc>
            </a:pPr>
            <a:endParaRPr lang="en-US" sz="900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="1" dirty="0" err="1">
                <a:solidFill>
                  <a:srgbClr val="3B80C2"/>
                </a:solidFill>
                <a:latin typeface="Ubuntu" pitchFamily="34" charset="0"/>
              </a:rPr>
              <a:t>www.ingwb.com</a:t>
            </a:r>
            <a:endParaRPr lang="en-US" sz="900" b="1" dirty="0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384C20F-C83D-4433-9F25-D21F8117F3AB}"/>
              </a:ext>
            </a:extLst>
          </p:cNvPr>
          <p:cNvSpPr/>
          <p:nvPr/>
        </p:nvSpPr>
        <p:spPr>
          <a:xfrm>
            <a:off x="6365135" y="2108308"/>
            <a:ext cx="2383329" cy="401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>
                <a:latin typeface="Ubuntu" pitchFamily="34" charset="0"/>
              </a:rPr>
              <a:t>About </a:t>
            </a:r>
            <a:r>
              <a:rPr lang="en-US" sz="900" b="1" err="1">
                <a:latin typeface="Ubuntu" pitchFamily="34" charset="0"/>
              </a:rPr>
              <a:t>Windesheim</a:t>
            </a:r>
            <a:endParaRPr lang="en-US" sz="900" b="1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90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err="1">
                <a:latin typeface="Ubuntu" pitchFamily="34" charset="0"/>
              </a:rPr>
              <a:t>Windesheim</a:t>
            </a:r>
            <a:r>
              <a:rPr lang="en-US" sz="900">
                <a:latin typeface="Ubuntu" pitchFamily="34" charset="0"/>
              </a:rPr>
              <a:t> is one of the Netherlands' top universities of applied sciences, known for its personal approach and for working closely with the business community and public institutes.</a:t>
            </a:r>
          </a:p>
          <a:p>
            <a:pPr>
              <a:lnSpc>
                <a:spcPct val="150000"/>
              </a:lnSpc>
            </a:pPr>
            <a:endParaRPr lang="en-US" sz="90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90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>
                <a:latin typeface="Ubuntu" pitchFamily="34" charset="0"/>
              </a:rPr>
              <a:t>With well over twenty-five thousand full-time and part-time students and more than two thousand staff at sites in Zwolle and Almere, </a:t>
            </a:r>
            <a:r>
              <a:rPr lang="en-US" sz="900" err="1">
                <a:latin typeface="Ubuntu" pitchFamily="34" charset="0"/>
              </a:rPr>
              <a:t>Windesheim</a:t>
            </a:r>
            <a:r>
              <a:rPr lang="en-US" sz="900">
                <a:latin typeface="Ubuntu" pitchFamily="34" charset="0"/>
              </a:rPr>
              <a:t> is one of the largest universities of applied sciences in The Netherlands. We are a broad-based institute that offers a wide range of accredited Bachelor's degree courses</a:t>
            </a:r>
          </a:p>
          <a:p>
            <a:pPr>
              <a:lnSpc>
                <a:spcPct val="150000"/>
              </a:lnSpc>
            </a:pPr>
            <a:endParaRPr lang="en-US" sz="90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90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90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900" b="1">
                <a:solidFill>
                  <a:srgbClr val="3B80C2"/>
                </a:solidFill>
                <a:latin typeface="Ubuntu" pitchFamily="34" charset="0"/>
              </a:rPr>
              <a:t>www.windesheim.nl</a:t>
            </a:r>
          </a:p>
        </p:txBody>
      </p:sp>
      <p:pic>
        <p:nvPicPr>
          <p:cNvPr id="15" name="Picture 35">
            <a:extLst>
              <a:ext uri="{FF2B5EF4-FFF2-40B4-BE49-F238E27FC236}">
                <a16:creationId xmlns:a16="http://schemas.microsoft.com/office/drawing/2014/main" id="{D4E0264D-3DF2-4277-8395-5E3EBF52D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830" y="1660161"/>
            <a:ext cx="1350250" cy="3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5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/>
          <p:cNvSpPr/>
          <p:nvPr/>
        </p:nvSpPr>
        <p:spPr>
          <a:xfrm>
            <a:off x="0" y="1933196"/>
            <a:ext cx="9144000" cy="178383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latin typeface="Ubuntu" pitchFamily="34" charset="0"/>
              </a:rPr>
              <a:t>CURIOUS TO HEAR MORE?</a:t>
            </a:r>
            <a:endParaRPr lang="en-US" sz="2000" b="1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60690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21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484784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1" name="Group 21"/>
          <p:cNvGrpSpPr/>
          <p:nvPr/>
        </p:nvGrpSpPr>
        <p:grpSpPr>
          <a:xfrm>
            <a:off x="509011" y="4794015"/>
            <a:ext cx="2550821" cy="650817"/>
            <a:chOff x="4152" y="1712247"/>
            <a:chExt cx="2017578" cy="474209"/>
          </a:xfrm>
        </p:grpSpPr>
        <p:sp>
          <p:nvSpPr>
            <p:cNvPr id="22" name="Rectangle 22"/>
            <p:cNvSpPr/>
            <p:nvPr/>
          </p:nvSpPr>
          <p:spPr>
            <a:xfrm>
              <a:off x="4152" y="1712247"/>
              <a:ext cx="1964726" cy="472156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3"/>
            <p:cNvSpPr/>
            <p:nvPr/>
          </p:nvSpPr>
          <p:spPr>
            <a:xfrm>
              <a:off x="284824" y="1714300"/>
              <a:ext cx="1736906" cy="472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l" defTabSz="3111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b="1" kern="1200" dirty="0">
                  <a:solidFill>
                    <a:schemeClr val="tx1"/>
                  </a:solidFill>
                  <a:latin typeface="Ubuntu" pitchFamily="34" charset="0"/>
                </a:rPr>
                <a:t>Michiel </a:t>
              </a:r>
              <a:r>
                <a:rPr lang="nl-NL" sz="900" b="1" kern="1200" dirty="0" err="1">
                  <a:solidFill>
                    <a:schemeClr val="tx1"/>
                  </a:solidFill>
                  <a:latin typeface="Ubuntu" pitchFamily="34" charset="0"/>
                </a:rPr>
                <a:t>Steeman</a:t>
              </a:r>
              <a:endParaRPr lang="nl-NL" sz="900" b="1" kern="1200" dirty="0">
                <a:solidFill>
                  <a:schemeClr val="tx1"/>
                </a:solidFill>
                <a:latin typeface="Ubuntu" pitchFamily="34" charset="0"/>
              </a:endParaRPr>
            </a:p>
            <a:p>
              <a:pPr lvl="0" algn="l" defTabSz="3111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kern="1200" dirty="0">
                  <a:solidFill>
                    <a:schemeClr val="tx1"/>
                  </a:solidFill>
                  <a:latin typeface="Ubuntu" pitchFamily="34" charset="0"/>
                </a:rPr>
                <a:t>Tel: +31 6 31960781</a:t>
              </a:r>
            </a:p>
            <a:p>
              <a:pPr lvl="0" algn="l" defTabSz="3111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kern="1200" dirty="0">
                  <a:solidFill>
                    <a:schemeClr val="tx1"/>
                  </a:solidFill>
                  <a:latin typeface="Ubuntu" pitchFamily="34" charset="0"/>
                </a:rPr>
                <a:t>Email: </a:t>
              </a:r>
              <a:r>
                <a:rPr lang="nl-NL" sz="900" kern="1200" dirty="0" err="1">
                  <a:solidFill>
                    <a:schemeClr val="tx1"/>
                  </a:solidFill>
                  <a:latin typeface="Ubuntu" pitchFamily="34" charset="0"/>
                </a:rPr>
                <a:t>m.steeman@inchainge.com</a:t>
              </a:r>
              <a:endParaRPr lang="nl-NL" sz="900" kern="1200" dirty="0">
                <a:solidFill>
                  <a:schemeClr val="tx1"/>
                </a:solidFill>
                <a:latin typeface="Ubuntu" pitchFamily="34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383221" y="4797224"/>
            <a:ext cx="3094896" cy="648000"/>
            <a:chOff x="0" y="1823443"/>
            <a:chExt cx="3669917" cy="707857"/>
          </a:xfrm>
        </p:grpSpPr>
        <p:sp>
          <p:nvSpPr>
            <p:cNvPr id="25" name="Rectangle 25"/>
            <p:cNvSpPr/>
            <p:nvPr/>
          </p:nvSpPr>
          <p:spPr>
            <a:xfrm>
              <a:off x="0" y="1823443"/>
              <a:ext cx="2945518" cy="707857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6"/>
            <p:cNvSpPr/>
            <p:nvPr/>
          </p:nvSpPr>
          <p:spPr>
            <a:xfrm>
              <a:off x="467146" y="1823443"/>
              <a:ext cx="3202771" cy="7078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b="1" kern="1200" dirty="0">
                  <a:solidFill>
                    <a:schemeClr val="tx1"/>
                  </a:solidFill>
                  <a:latin typeface="Ubuntu" pitchFamily="34" charset="0"/>
                </a:rPr>
                <a:t>Marloes van Elsen</a:t>
              </a:r>
            </a:p>
            <a:p>
              <a:pPr lvl="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kern="1200" dirty="0">
                  <a:solidFill>
                    <a:schemeClr val="tx1"/>
                  </a:solidFill>
                  <a:latin typeface="Ubuntu" pitchFamily="34" charset="0"/>
                </a:rPr>
                <a:t>Tel: +31 6 30491160</a:t>
              </a:r>
            </a:p>
            <a:p>
              <a:pPr lvl="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kern="1200" dirty="0">
                  <a:solidFill>
                    <a:schemeClr val="tx1"/>
                  </a:solidFill>
                  <a:latin typeface="Ubuntu" pitchFamily="34" charset="0"/>
                </a:rPr>
                <a:t>Email: </a:t>
              </a:r>
              <a:r>
                <a:rPr lang="nl-NL" sz="900" kern="1200" dirty="0" err="1">
                  <a:solidFill>
                    <a:schemeClr val="tx1"/>
                  </a:solidFill>
                  <a:latin typeface="Ubuntu" pitchFamily="34" charset="0"/>
                </a:rPr>
                <a:t>marloes.van.elsen-bergevoet@ing.nl</a:t>
              </a:r>
              <a:endParaRPr lang="nl-NL" sz="900" kern="1200" dirty="0">
                <a:solidFill>
                  <a:schemeClr val="tx1"/>
                </a:solidFill>
                <a:latin typeface="Ubuntu" pitchFamily="34" charset="0"/>
              </a:endParaRPr>
            </a:p>
          </p:txBody>
        </p:sp>
      </p:grpSp>
      <p:sp>
        <p:nvSpPr>
          <p:cNvPr id="27" name="Rectangle 27"/>
          <p:cNvSpPr/>
          <p:nvPr/>
        </p:nvSpPr>
        <p:spPr>
          <a:xfrm>
            <a:off x="992119" y="2418272"/>
            <a:ext cx="1579563" cy="1571160"/>
          </a:xfrm>
          <a:prstGeom prst="rect">
            <a:avLst/>
          </a:prstGeom>
          <a:solidFill>
            <a:srgbClr val="FBBA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endParaRPr lang="nl-NL" sz="90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30"/>
          <p:cNvGrpSpPr/>
          <p:nvPr/>
        </p:nvGrpSpPr>
        <p:grpSpPr>
          <a:xfrm>
            <a:off x="6266971" y="4701965"/>
            <a:ext cx="2867823" cy="740053"/>
            <a:chOff x="0" y="1722887"/>
            <a:chExt cx="3400646" cy="808413"/>
          </a:xfrm>
        </p:grpSpPr>
        <p:sp>
          <p:nvSpPr>
            <p:cNvPr id="30" name="Rectangle 31"/>
            <p:cNvSpPr/>
            <p:nvPr/>
          </p:nvSpPr>
          <p:spPr>
            <a:xfrm>
              <a:off x="0" y="1823443"/>
              <a:ext cx="2945518" cy="707857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 32"/>
            <p:cNvSpPr/>
            <p:nvPr/>
          </p:nvSpPr>
          <p:spPr>
            <a:xfrm>
              <a:off x="455129" y="1722887"/>
              <a:ext cx="2945517" cy="7078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20955" rIns="20955" bIns="20955" numCol="1" spcCol="1270" anchor="ctr" anchorCtr="0">
              <a:noAutofit/>
            </a:bodyPr>
            <a:lstStyle/>
            <a:p>
              <a:pPr lvl="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b="1" kern="1200">
                  <a:solidFill>
                    <a:schemeClr val="tx1"/>
                  </a:solidFill>
                  <a:latin typeface="Ubuntu" pitchFamily="34" charset="0"/>
                </a:rPr>
                <a:t>Lisa Zom</a:t>
              </a:r>
            </a:p>
            <a:p>
              <a:pPr lvl="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nl-NL" sz="900" kern="1200">
                  <a:solidFill>
                    <a:schemeClr val="tx1"/>
                  </a:solidFill>
                  <a:latin typeface="Ubuntu" pitchFamily="34" charset="0"/>
                </a:rPr>
                <a:t>Email: lm.zom@windesheim.nl</a:t>
              </a:r>
            </a:p>
          </p:txBody>
        </p:sp>
      </p:grpSp>
      <p:pic>
        <p:nvPicPr>
          <p:cNvPr id="32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3" y="4328752"/>
            <a:ext cx="1029055" cy="279999"/>
          </a:xfrm>
          <a:prstGeom prst="rect">
            <a:avLst/>
          </a:prstGeom>
        </p:spPr>
      </p:pic>
      <p:pic>
        <p:nvPicPr>
          <p:cNvPr id="33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309148"/>
            <a:ext cx="1048784" cy="260452"/>
          </a:xfrm>
          <a:prstGeom prst="rect">
            <a:avLst/>
          </a:prstGeom>
        </p:spPr>
      </p:pic>
      <p:pic>
        <p:nvPicPr>
          <p:cNvPr id="34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64" y="4349472"/>
            <a:ext cx="1089249" cy="265146"/>
          </a:xfrm>
          <a:prstGeom prst="rect">
            <a:avLst/>
          </a:prstGeom>
        </p:spPr>
      </p:pic>
      <p:sp>
        <p:nvSpPr>
          <p:cNvPr id="37" name="Rectangle 27"/>
          <p:cNvSpPr/>
          <p:nvPr/>
        </p:nvSpPr>
        <p:spPr>
          <a:xfrm>
            <a:off x="6786001" y="2420176"/>
            <a:ext cx="1579563" cy="1571160"/>
          </a:xfrm>
          <a:prstGeom prst="rect">
            <a:avLst/>
          </a:prstGeom>
          <a:solidFill>
            <a:srgbClr val="D29A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endParaRPr lang="nl-NL" sz="90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80299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27"/>
          <p:cNvSpPr/>
          <p:nvPr/>
        </p:nvSpPr>
        <p:spPr>
          <a:xfrm>
            <a:off x="3906501" y="2420176"/>
            <a:ext cx="1579563" cy="1571160"/>
          </a:xfrm>
          <a:prstGeom prst="rect">
            <a:avLst/>
          </a:prstGeom>
          <a:solidFill>
            <a:srgbClr val="FF6C0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F6200"/>
              </a:buClr>
            </a:pPr>
            <a:endParaRPr lang="nl-NL" sz="900" err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80299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3" y="2284883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2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/>
          <p:cNvSpPr/>
          <p:nvPr/>
        </p:nvSpPr>
        <p:spPr>
          <a:xfrm>
            <a:off x="0" y="6182274"/>
            <a:ext cx="9144000" cy="703109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latin typeface="Ubuntu" pitchFamily="34" charset="0"/>
              </a:rPr>
              <a:t>The </a:t>
            </a:r>
            <a:r>
              <a:rPr lang="nl-NL" sz="2000" b="1" err="1">
                <a:latin typeface="Ubuntu" pitchFamily="34" charset="0"/>
              </a:rPr>
              <a:t>Fresh</a:t>
            </a:r>
            <a:r>
              <a:rPr lang="nl-NL" sz="2000" b="1">
                <a:latin typeface="Ubuntu" pitchFamily="34" charset="0"/>
              </a:rPr>
              <a:t> Connection: Track Record</a:t>
            </a:r>
            <a:endParaRPr lang="en-US" sz="2000" b="1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82275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22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484784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00"/>
          </a:p>
        </p:txBody>
      </p:sp>
      <p:sp>
        <p:nvSpPr>
          <p:cNvPr id="28" name="Rectangle 3"/>
          <p:cNvSpPr/>
          <p:nvPr/>
        </p:nvSpPr>
        <p:spPr>
          <a:xfrm>
            <a:off x="730551" y="1662945"/>
            <a:ext cx="4020313" cy="394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Ubuntu" pitchFamily="34" charset="0"/>
              </a:rPr>
              <a:t>The Fresh Connection (TFC) delivers the ultimate value chain learning experience. Developed by </a:t>
            </a:r>
            <a:r>
              <a:rPr lang="en-US" sz="1200" b="1" dirty="0" err="1">
                <a:latin typeface="Ubuntu" pitchFamily="34" charset="0"/>
              </a:rPr>
              <a:t>Inchainge</a:t>
            </a:r>
            <a:r>
              <a:rPr lang="en-US" sz="1200" b="1" dirty="0">
                <a:latin typeface="Ubuntu" pitchFamily="34" charset="0"/>
              </a:rPr>
              <a:t> in 2008, it has been experienced by more than 25,000 professionals in 600 companies across the world: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Ubuntu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Ubuntu" pitchFamily="34" charset="0"/>
              </a:rPr>
              <a:t>Fortune Global 500: 40% of the top 100 manufacturing businesses are using TFC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Ubuntu" pitchFamily="34" charset="0"/>
              </a:rPr>
              <a:t>Gartner Supply Chain Top 25: Over 50% are using TFC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Ubuntu" pitchFamily="34" charset="0"/>
              </a:rPr>
              <a:t>Global top 10 of 3rd Party Logistics Providers: 40% are using TFC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Ubuntu" pitchFamily="34" charset="0"/>
              </a:rPr>
              <a:t>Used by more than 300 universities around the globe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Ubuntu" pitchFamily="34" charset="0"/>
                <a:hlinkClick r:id="rId4"/>
              </a:rPr>
              <a:t>www.thefreshconnection.biz</a:t>
            </a:r>
            <a:endParaRPr lang="en-US" sz="1200" b="1" dirty="0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Ubuntu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867BF59-8DF2-4500-B1B2-233E41997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530" y="1589488"/>
            <a:ext cx="2934862" cy="45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/>
          <p:cNvSpPr/>
          <p:nvPr/>
        </p:nvSpPr>
        <p:spPr>
          <a:xfrm>
            <a:off x="0" y="6182274"/>
            <a:ext cx="9144000" cy="703109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100">
              <a:latin typeface="Ubuntu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49433" y="848906"/>
            <a:ext cx="746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latin typeface="Ubuntu" pitchFamily="34" charset="0"/>
              </a:rPr>
              <a:t>The Cool Connection: Track Record</a:t>
            </a:r>
            <a:endParaRPr lang="en-US" sz="2000" b="1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82275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23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67123" y="1484784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00"/>
          </a:p>
        </p:txBody>
      </p:sp>
      <p:sp>
        <p:nvSpPr>
          <p:cNvPr id="28" name="Rectangle 3"/>
          <p:cNvSpPr/>
          <p:nvPr/>
        </p:nvSpPr>
        <p:spPr>
          <a:xfrm>
            <a:off x="730551" y="1662945"/>
            <a:ext cx="4020313" cy="338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latin typeface="Ubuntu" pitchFamily="34" charset="0"/>
              </a:rPr>
              <a:t>The Cool Connection delivers the ultimate (financial) supply chain learning experience bridging physical and financial supply chains.</a:t>
            </a:r>
          </a:p>
          <a:p>
            <a:pPr>
              <a:lnSpc>
                <a:spcPct val="150000"/>
              </a:lnSpc>
            </a:pPr>
            <a:endParaRPr lang="en-US" sz="1200" b="1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>
                <a:latin typeface="Ubuntu" pitchFamily="34" charset="0"/>
              </a:rPr>
              <a:t>Developed by Inchainge in 2012, The Cool Connection has already been experienced by many professionals in a wide variety of companies and banks across the world.</a:t>
            </a:r>
          </a:p>
          <a:p>
            <a:pPr>
              <a:lnSpc>
                <a:spcPct val="150000"/>
              </a:lnSpc>
            </a:pPr>
            <a:endParaRPr lang="en-US" sz="1200" b="1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>
                <a:latin typeface="Ubuntu" pitchFamily="34" charset="0"/>
              </a:rPr>
              <a:t>Experienced by more than 300 universities globally.</a:t>
            </a:r>
          </a:p>
          <a:p>
            <a:pPr>
              <a:lnSpc>
                <a:spcPct val="150000"/>
              </a:lnSpc>
            </a:pPr>
            <a:endParaRPr lang="en-US" sz="1200" b="1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>
                <a:latin typeface="Ubuntu" pitchFamily="34" charset="0"/>
                <a:hlinkClick r:id="rId4"/>
              </a:rPr>
              <a:t>www.thecoolconnection.org</a:t>
            </a:r>
            <a:endParaRPr lang="en-US" sz="1200" b="1">
              <a:latin typeface="Ubuntu" pitchFamily="34" charset="0"/>
            </a:endParaRPr>
          </a:p>
          <a:p>
            <a:pPr>
              <a:lnSpc>
                <a:spcPct val="150000"/>
              </a:lnSpc>
            </a:pPr>
            <a:endParaRPr lang="en-US" sz="1200" b="1">
              <a:latin typeface="Ubuntu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5BC510D-D74B-45F4-BE83-19A1FEC30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451" y="1196752"/>
            <a:ext cx="3681369" cy="43091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C058BF-17E1-4EE7-8024-31454FC1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752" y="3581418"/>
            <a:ext cx="3437664" cy="27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8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/>
          <p:cNvSpPr/>
          <p:nvPr/>
        </p:nvSpPr>
        <p:spPr>
          <a:xfrm>
            <a:off x="4587974" y="1826824"/>
            <a:ext cx="4556026" cy="4333867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err="1">
                <a:latin typeface="Ubuntu" pitchFamily="34" charset="0"/>
              </a:rPr>
              <a:t>Chapter</a:t>
            </a:r>
            <a:r>
              <a:rPr lang="pl-PL" sz="1100">
                <a:latin typeface="Ubuntu" pitchFamily="34" charset="0"/>
              </a:rPr>
              <a:t> 2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49434" y="848906"/>
            <a:ext cx="5046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Ubuntu" pitchFamily="34" charset="0"/>
              </a:rPr>
              <a:t>THE CIRCULAR ECONOMY PROVIDES </a:t>
            </a:r>
          </a:p>
          <a:p>
            <a:r>
              <a:rPr lang="en-US" sz="2000" b="1">
                <a:latin typeface="Ubuntu" pitchFamily="34" charset="0"/>
              </a:rPr>
              <a:t>NEW BUSINESS OPPORTUNITIES</a:t>
            </a:r>
            <a:endParaRPr lang="pl-PL" sz="2000" b="1">
              <a:latin typeface="Ubuntu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67123" y="1826824"/>
            <a:ext cx="1368000" cy="18000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779914" y="2807216"/>
            <a:ext cx="3432046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spc="-50" dirty="0">
                <a:latin typeface="Ubuntu" pitchFamily="34" charset="0"/>
              </a:rPr>
              <a:t>Increase in economic growth* with 1% to 4% through circular strategies which entail maintenance &amp; repair, reuse, remanufacturing, refurbishment and recycling. </a:t>
            </a:r>
            <a:endParaRPr lang="pl-PL" sz="1000" spc="-50" dirty="0">
              <a:latin typeface="Ubuntu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3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779914" y="3861048"/>
            <a:ext cx="3432046" cy="15363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n-US" sz="1150" spc="-50">
                <a:latin typeface="Ubuntu" pitchFamily="34" charset="0"/>
              </a:rPr>
              <a:t>These strategies enable companies to:</a:t>
            </a:r>
            <a:endParaRPr lang="pl-PL" sz="1150" spc="-50">
              <a:latin typeface="Ubuntu" pitchFamily="34" charset="0"/>
            </a:endParaRPr>
          </a:p>
          <a:p>
            <a:pPr marL="171450" indent="-171450">
              <a:buClr>
                <a:srgbClr val="3B80C2"/>
              </a:buClr>
              <a:buFont typeface="Arial" pitchFamily="34" charset="0"/>
              <a:buChar char="•"/>
            </a:pPr>
            <a:endParaRPr lang="pl-PL" sz="800" spc="-50">
              <a:latin typeface="Ubuntu" pitchFamily="34" charset="0"/>
            </a:endParaRP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>
                <a:latin typeface="Ubuntu" pitchFamily="34" charset="0"/>
              </a:rPr>
              <a:t>Enter new markets (C2C and C2B)</a:t>
            </a: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>
                <a:latin typeface="Ubuntu" pitchFamily="34" charset="0"/>
              </a:rPr>
              <a:t>Gain market share</a:t>
            </a: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>
                <a:latin typeface="Ubuntu" pitchFamily="34" charset="0"/>
              </a:rPr>
              <a:t>Offer new / differentiating (service) propositions</a:t>
            </a: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>
                <a:latin typeface="Ubuntu" pitchFamily="34" charset="0"/>
              </a:rPr>
              <a:t>Create competitive advantage</a:t>
            </a: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>
                <a:latin typeface="Ubuntu" pitchFamily="34" charset="0"/>
              </a:rPr>
              <a:t>Utilize latest technology</a:t>
            </a: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>
                <a:latin typeface="Ubuntu" pitchFamily="34" charset="0"/>
              </a:rPr>
              <a:t>Apply solutions to sustain our planet &amp; their</a:t>
            </a:r>
            <a:r>
              <a:rPr lang="pl-PL" sz="1150" spc="-50">
                <a:latin typeface="Ubuntu" pitchFamily="34" charset="0"/>
              </a:rPr>
              <a:t> </a:t>
            </a:r>
            <a:r>
              <a:rPr lang="en-US" sz="1150" spc="-50">
                <a:latin typeface="Ubuntu" pitchFamily="34" charset="0"/>
              </a:rPr>
              <a:t>business 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779914" y="5949280"/>
            <a:ext cx="3432046" cy="2613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1260"/>
              </a:lnSpc>
            </a:pPr>
            <a:r>
              <a:rPr lang="en-US" sz="1150" spc="-50" dirty="0">
                <a:latin typeface="Ubuntu" pitchFamily="34" charset="0"/>
              </a:rPr>
              <a:t>* Ellen MacArthur Foundation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779914" y="2204864"/>
            <a:ext cx="3432046" cy="3231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500" b="1" spc="-50">
                <a:latin typeface="Ubuntu" pitchFamily="34" charset="0"/>
              </a:rPr>
              <a:t>The </a:t>
            </a:r>
            <a:r>
              <a:rPr lang="pl-PL" sz="1500" b="1" spc="-50" err="1">
                <a:latin typeface="Ubuntu" pitchFamily="34" charset="0"/>
              </a:rPr>
              <a:t>upside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is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clear</a:t>
            </a:r>
            <a:r>
              <a:rPr lang="pl-PL" sz="1500" b="1" spc="-50">
                <a:latin typeface="Ubuntu" pitchFamily="34" charset="0"/>
              </a:rPr>
              <a:t> to </a:t>
            </a:r>
            <a:r>
              <a:rPr lang="pl-PL" sz="1500" b="1" spc="-50" err="1">
                <a:latin typeface="Ubuntu" pitchFamily="34" charset="0"/>
              </a:rPr>
              <a:t>many</a:t>
            </a:r>
            <a:r>
              <a:rPr lang="pl-PL" sz="1500" b="1" spc="-50">
                <a:latin typeface="Ubuntu" pitchFamily="34" charset="0"/>
              </a:rPr>
              <a:t> …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4932040" y="2204864"/>
            <a:ext cx="3744416" cy="5539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500" b="1" spc="-50">
                <a:latin typeface="Ubuntu" pitchFamily="34" charset="0"/>
              </a:rPr>
              <a:t>… but </a:t>
            </a:r>
            <a:r>
              <a:rPr lang="pl-PL" sz="1500" b="1" spc="-50" err="1">
                <a:latin typeface="Ubuntu" pitchFamily="34" charset="0"/>
              </a:rPr>
              <a:t>what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does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this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mean</a:t>
            </a:r>
            <a:r>
              <a:rPr lang="pl-PL" sz="1500" b="1" spc="-50">
                <a:latin typeface="Ubuntu" pitchFamily="34" charset="0"/>
              </a:rPr>
              <a:t> in </a:t>
            </a:r>
            <a:r>
              <a:rPr lang="pl-PL" sz="1500" b="1" spc="-50" err="1">
                <a:latin typeface="Ubuntu" pitchFamily="34" charset="0"/>
              </a:rPr>
              <a:t>practice</a:t>
            </a:r>
            <a:endParaRPr lang="pl-PL" sz="1500" b="1" spc="-50">
              <a:latin typeface="Ubuntu" pitchFamily="34" charset="0"/>
            </a:endParaRPr>
          </a:p>
          <a:p>
            <a:r>
              <a:rPr lang="pl-PL" sz="1500" b="1" spc="-50">
                <a:latin typeface="Ubuntu" pitchFamily="34" charset="0"/>
              </a:rPr>
              <a:t>and </a:t>
            </a:r>
            <a:r>
              <a:rPr lang="pl-PL" sz="1500" b="1" spc="-50" err="1">
                <a:latin typeface="Ubuntu" pitchFamily="34" charset="0"/>
              </a:rPr>
              <a:t>which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challenges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will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you</a:t>
            </a:r>
            <a:r>
              <a:rPr lang="pl-PL" sz="1500" b="1" spc="-50">
                <a:latin typeface="Ubuntu" pitchFamily="34" charset="0"/>
              </a:rPr>
              <a:t> </a:t>
            </a:r>
            <a:r>
              <a:rPr lang="pl-PL" sz="1500" b="1" spc="-50" err="1">
                <a:latin typeface="Ubuntu" pitchFamily="34" charset="0"/>
              </a:rPr>
              <a:t>encounter</a:t>
            </a:r>
            <a:r>
              <a:rPr lang="pl-PL" sz="1500" b="1" spc="-50">
                <a:latin typeface="Ubuntu" pitchFamily="34" charset="0"/>
              </a:rPr>
              <a:t>?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5364088" y="3103076"/>
            <a:ext cx="28083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>
                <a:solidFill>
                  <a:srgbClr val="3B80C2"/>
                </a:solidFill>
                <a:latin typeface="Ubuntu" pitchFamily="34" charset="0"/>
              </a:rPr>
              <a:t>Valuation of materials and components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308576" y="3645024"/>
            <a:ext cx="15037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Laws</a:t>
            </a:r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 and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regulation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4932040" y="3933056"/>
            <a:ext cx="15037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Counterparty</a:t>
            </a:r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risk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6978352" y="4255204"/>
            <a:ext cx="20078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Value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chain</a:t>
            </a:r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collaboration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5364088" y="4581128"/>
            <a:ext cx="1614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Control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mechanisms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660232" y="5013176"/>
            <a:ext cx="1614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Reverse</a:t>
            </a:r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logistics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5045968" y="5335324"/>
            <a:ext cx="16142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Ownership</a:t>
            </a:r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 of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goods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7308304" y="5623356"/>
            <a:ext cx="13773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b="1" i="1">
                <a:solidFill>
                  <a:srgbClr val="3B80C2"/>
                </a:solidFill>
                <a:latin typeface="Ubuntu" pitchFamily="34" charset="0"/>
              </a:rPr>
              <a:t>Product </a:t>
            </a:r>
            <a:r>
              <a:rPr lang="pl-PL" sz="1050" b="1" i="1" err="1">
                <a:solidFill>
                  <a:srgbClr val="3B80C2"/>
                </a:solidFill>
                <a:latin typeface="Ubuntu" pitchFamily="34" charset="0"/>
              </a:rPr>
              <a:t>quality</a:t>
            </a:r>
            <a:endParaRPr lang="pl-PL" sz="1050" b="1" i="1">
              <a:solidFill>
                <a:srgbClr val="3B80C2"/>
              </a:solidFill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1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4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3888000" y="1456205"/>
            <a:ext cx="1368000" cy="1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3884056" y="3789040"/>
            <a:ext cx="1368000" cy="1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/>
          <p:cNvSpPr txBox="1"/>
          <p:nvPr/>
        </p:nvSpPr>
        <p:spPr>
          <a:xfrm>
            <a:off x="755576" y="1772816"/>
            <a:ext cx="7704856" cy="16619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3400" b="1" spc="-50" dirty="0">
                <a:solidFill>
                  <a:schemeClr val="bg1"/>
                </a:solidFill>
                <a:latin typeface="Ubuntu" pitchFamily="34" charset="0"/>
              </a:rPr>
              <a:t>“</a:t>
            </a:r>
            <a:r>
              <a:rPr lang="pl-PL" sz="3400" b="1" spc="-50" dirty="0">
                <a:solidFill>
                  <a:schemeClr val="bg1"/>
                </a:solidFill>
                <a:latin typeface="Ubuntu" pitchFamily="34" charset="0"/>
              </a:rPr>
              <a:t>Tell me and I </a:t>
            </a:r>
            <a:r>
              <a:rPr lang="pl-PL" sz="3400" b="1" spc="-50" dirty="0" err="1">
                <a:solidFill>
                  <a:schemeClr val="bg1"/>
                </a:solidFill>
                <a:latin typeface="Ubuntu" pitchFamily="34" charset="0"/>
              </a:rPr>
              <a:t>forget</a:t>
            </a:r>
            <a:r>
              <a:rPr lang="pl-PL" sz="3400" b="1" spc="-50" dirty="0">
                <a:solidFill>
                  <a:schemeClr val="bg1"/>
                </a:solidFill>
                <a:latin typeface="Ubuntu" pitchFamily="34" charset="0"/>
              </a:rPr>
              <a:t>,</a:t>
            </a:r>
          </a:p>
          <a:p>
            <a:pPr algn="ctr"/>
            <a:r>
              <a:rPr lang="pl-PL" sz="3400" b="1" spc="-50" dirty="0" err="1">
                <a:solidFill>
                  <a:schemeClr val="bg1"/>
                </a:solidFill>
                <a:latin typeface="Ubuntu" pitchFamily="34" charset="0"/>
              </a:rPr>
              <a:t>teach</a:t>
            </a:r>
            <a:r>
              <a:rPr lang="pl-PL" sz="3400" b="1" spc="-50" dirty="0">
                <a:solidFill>
                  <a:schemeClr val="bg1"/>
                </a:solidFill>
                <a:latin typeface="Ubuntu" pitchFamily="34" charset="0"/>
              </a:rPr>
              <a:t> me and I </a:t>
            </a:r>
            <a:r>
              <a:rPr lang="pl-PL" sz="3400" b="1" spc="-50" dirty="0" err="1">
                <a:solidFill>
                  <a:schemeClr val="bg1"/>
                </a:solidFill>
                <a:latin typeface="Ubuntu" pitchFamily="34" charset="0"/>
              </a:rPr>
              <a:t>remember</a:t>
            </a:r>
            <a:r>
              <a:rPr lang="pl-PL" sz="3400" b="1" spc="-50" dirty="0">
                <a:solidFill>
                  <a:schemeClr val="bg1"/>
                </a:solidFill>
                <a:latin typeface="Ubuntu" pitchFamily="34" charset="0"/>
              </a:rPr>
              <a:t>,</a:t>
            </a:r>
          </a:p>
          <a:p>
            <a:pPr algn="ctr"/>
            <a:r>
              <a:rPr lang="pl-PL" sz="3400" b="1" spc="-50" dirty="0" err="1">
                <a:solidFill>
                  <a:schemeClr val="bg1"/>
                </a:solidFill>
                <a:latin typeface="Ubuntu" pitchFamily="34" charset="0"/>
              </a:rPr>
              <a:t>involve</a:t>
            </a:r>
            <a:r>
              <a:rPr lang="pl-PL" sz="3400" b="1" spc="-50" dirty="0">
                <a:solidFill>
                  <a:schemeClr val="bg1"/>
                </a:solidFill>
                <a:latin typeface="Ubuntu" pitchFamily="34" charset="0"/>
              </a:rPr>
              <a:t> me and I </a:t>
            </a:r>
            <a:r>
              <a:rPr lang="pl-PL" sz="3400" b="1" spc="-50" dirty="0" err="1">
                <a:solidFill>
                  <a:schemeClr val="bg1"/>
                </a:solidFill>
                <a:latin typeface="Ubuntu" pitchFamily="34" charset="0"/>
              </a:rPr>
              <a:t>learn</a:t>
            </a:r>
            <a:r>
              <a:rPr lang="pl-PL" sz="3400" b="1" spc="-50" dirty="0">
                <a:solidFill>
                  <a:schemeClr val="bg1"/>
                </a:solidFill>
                <a:latin typeface="Ubuntu" pitchFamily="34" charset="0"/>
              </a:rPr>
              <a:t>.”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755576" y="4109010"/>
            <a:ext cx="77048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l-PL" sz="2000" i="1" spc="-50">
                <a:solidFill>
                  <a:schemeClr val="bg1">
                    <a:lumMod val="95000"/>
                  </a:schemeClr>
                </a:solidFill>
                <a:latin typeface="Ubuntu" pitchFamily="34" charset="0"/>
              </a:rPr>
              <a:t>- 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138164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30"/>
          <p:cNvSpPr/>
          <p:nvPr/>
        </p:nvSpPr>
        <p:spPr>
          <a:xfrm>
            <a:off x="0" y="1831437"/>
            <a:ext cx="4572000" cy="50265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err="1">
                <a:latin typeface="Ubuntu" pitchFamily="34" charset="0"/>
              </a:rPr>
              <a:t>Chapter</a:t>
            </a:r>
            <a:r>
              <a:rPr lang="pl-PL" sz="1100">
                <a:latin typeface="Ubuntu" pitchFamily="34" charset="0"/>
              </a:rPr>
              <a:t> 3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49434" y="848906"/>
            <a:ext cx="655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Ubuntu" pitchFamily="34" charset="0"/>
              </a:rPr>
              <a:t>INCHAINGE, ING AND WINDESHEIM ARE DEVELOPING </a:t>
            </a:r>
            <a:br>
              <a:rPr lang="pl-PL" sz="2000" b="1">
                <a:latin typeface="Ubuntu" pitchFamily="34" charset="0"/>
              </a:rPr>
            </a:br>
            <a:r>
              <a:rPr lang="en-US" sz="2000" b="1">
                <a:latin typeface="Ubuntu" pitchFamily="34" charset="0"/>
              </a:rPr>
              <a:t>AN ONLINE BUSINESS SIMULATION…</a:t>
            </a:r>
            <a:endParaRPr lang="pl-PL" sz="2000" b="1">
              <a:latin typeface="Ubuntu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67123" y="1826824"/>
            <a:ext cx="1368000" cy="18000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779914" y="3484602"/>
            <a:ext cx="3432046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spc="-50">
                <a:latin typeface="Ubuntu" pitchFamily="34" charset="0"/>
              </a:rPr>
              <a:t>Simulation gaming is a powerful way to facilitate learning, engage with clients and to profile your expertise. </a:t>
            </a:r>
          </a:p>
        </p:txBody>
      </p:sp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5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779914" y="2204864"/>
            <a:ext cx="343204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500" b="1" spc="-50">
                <a:latin typeface="Ubuntu" pitchFamily="34" charset="0"/>
              </a:rPr>
              <a:t>…to help companies and individuals understand and experience the opportunities and challenges of adopting circular strategies.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0" y="4495591"/>
            <a:ext cx="4211960" cy="1741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sp>
        <p:nvSpPr>
          <p:cNvPr id="32" name="pole tekstowe 31"/>
          <p:cNvSpPr txBox="1"/>
          <p:nvPr/>
        </p:nvSpPr>
        <p:spPr>
          <a:xfrm>
            <a:off x="779914" y="4645585"/>
            <a:ext cx="3432046" cy="3231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500" b="1" spc="-50">
                <a:latin typeface="Ubuntu" pitchFamily="34" charset="0"/>
              </a:rPr>
              <a:t>Game setup in a nutshell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779914" y="5084698"/>
            <a:ext cx="3432046" cy="9694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 dirty="0">
                <a:latin typeface="Ubuntu" pitchFamily="34" charset="0"/>
              </a:rPr>
              <a:t>Participants play the online simulation in teams of 4 people; either virtually or in class room setting.</a:t>
            </a:r>
            <a:br>
              <a:rPr lang="pl-PL" sz="1150" spc="-50" dirty="0">
                <a:latin typeface="Ubuntu" pitchFamily="34" charset="0"/>
              </a:rPr>
            </a:br>
            <a:endParaRPr lang="en-US" sz="900" spc="-50" dirty="0">
              <a:latin typeface="Ubuntu" pitchFamily="34" charset="0"/>
            </a:endParaRPr>
          </a:p>
          <a:p>
            <a:pPr marL="171450" indent="-171450">
              <a:lnSpc>
                <a:spcPts val="15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en-US" sz="1150" spc="-50" dirty="0">
                <a:latin typeface="Ubuntu" pitchFamily="34" charset="0"/>
              </a:rPr>
              <a:t>Minimum playing time is 4 hours, but it can be stretched over a longer period as well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0" y="4495590"/>
            <a:ext cx="197768" cy="1741721"/>
          </a:xfrm>
          <a:prstGeom prst="rect">
            <a:avLst/>
          </a:prstGeom>
          <a:solidFill>
            <a:srgbClr val="F07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50"/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1663263116"/>
              </p:ext>
            </p:extLst>
          </p:nvPr>
        </p:nvGraphicFramePr>
        <p:xfrm>
          <a:off x="3707904" y="2028385"/>
          <a:ext cx="6129716" cy="3776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653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49434" y="645437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err="1">
                <a:latin typeface="Ubuntu" pitchFamily="34" charset="0"/>
              </a:rPr>
              <a:t>Chapter</a:t>
            </a:r>
            <a:r>
              <a:rPr lang="pl-PL" sz="1100">
                <a:latin typeface="Ubuntu" pitchFamily="34" charset="0"/>
              </a:rPr>
              <a:t> 4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749434" y="848906"/>
            <a:ext cx="655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buntu" pitchFamily="34" charset="0"/>
              </a:rPr>
              <a:t>EXPERIENTIAL LEARNING IS A POWERFUL AND PROVEN APPROACH WHICH IS AN INTEGRAL PART OF THE SIMULATION AND THE TRAINING SESSION.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867123" y="2116492"/>
            <a:ext cx="1368000" cy="16364"/>
          </a:xfrm>
          <a:prstGeom prst="rect">
            <a:avLst/>
          </a:prstGeom>
          <a:solidFill>
            <a:srgbClr val="3B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6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52546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pole tekstowe 17"/>
          <p:cNvSpPr txBox="1"/>
          <p:nvPr/>
        </p:nvSpPr>
        <p:spPr>
          <a:xfrm>
            <a:off x="4069730" y="3933056"/>
            <a:ext cx="92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>
                <a:solidFill>
                  <a:srgbClr val="3B80C2"/>
                </a:solidFill>
                <a:latin typeface="Ubuntu" pitchFamily="34" charset="0"/>
              </a:rPr>
              <a:t>MACRO CYCLE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958952" y="2852936"/>
            <a:ext cx="123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Ubuntu" pitchFamily="34" charset="0"/>
              </a:rPr>
              <a:t>EXPERIENCE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3851920" y="5229200"/>
            <a:ext cx="1337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>
                <a:solidFill>
                  <a:srgbClr val="002060"/>
                </a:solidFill>
                <a:latin typeface="Ubuntu" pitchFamily="34" charset="0"/>
              </a:rPr>
              <a:t>CONCEPTUALIZE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036542" y="4005064"/>
            <a:ext cx="1337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>
                <a:solidFill>
                  <a:srgbClr val="002060"/>
                </a:solidFill>
                <a:latin typeface="Ubuntu" pitchFamily="34" charset="0"/>
              </a:rPr>
              <a:t>REFLECT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2699792" y="4005064"/>
            <a:ext cx="1337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>
                <a:solidFill>
                  <a:srgbClr val="002060"/>
                </a:solidFill>
                <a:latin typeface="Ubuntu" pitchFamily="34" charset="0"/>
              </a:rPr>
              <a:t>APPLY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1475656" y="3212976"/>
            <a:ext cx="1337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50" b="1" i="1">
                <a:solidFill>
                  <a:srgbClr val="002060"/>
                </a:solidFill>
                <a:latin typeface="Ubuntu" pitchFamily="34" charset="0"/>
              </a:rPr>
              <a:t>ELSEWHERE</a:t>
            </a:r>
            <a:endParaRPr lang="pl-PL" sz="1050" b="1" i="1">
              <a:solidFill>
                <a:srgbClr val="002060"/>
              </a:solidFill>
              <a:latin typeface="Ubuntu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434381" y="3645024"/>
            <a:ext cx="1337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>
                <a:latin typeface="Ubuntu" pitchFamily="34" charset="0"/>
              </a:rPr>
              <a:t>Exercise</a:t>
            </a: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Workshops</a:t>
            </a:r>
            <a:endParaRPr lang="pl-PL" sz="1200">
              <a:latin typeface="Ubuntu" pitchFamily="34" charset="0"/>
            </a:endParaRP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Break-outs</a:t>
            </a:r>
            <a:endParaRPr lang="pl-PL" sz="1200">
              <a:latin typeface="Ubuntu" pitchFamily="34" charset="0"/>
            </a:endParaRP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Coaching</a:t>
            </a:r>
            <a:endParaRPr lang="pl-PL" sz="1200">
              <a:latin typeface="Ubuntu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372200" y="3645024"/>
            <a:ext cx="184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>
                <a:latin typeface="Ubuntu" pitchFamily="34" charset="0"/>
              </a:rPr>
              <a:t>Feedback</a:t>
            </a: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Evaluations</a:t>
            </a:r>
            <a:endParaRPr lang="pl-PL" sz="1200">
              <a:latin typeface="Ubuntu" pitchFamily="34" charset="0"/>
            </a:endParaRP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Discussions</a:t>
            </a:r>
            <a:endParaRPr lang="pl-PL" sz="1200">
              <a:latin typeface="Ubuntu" pitchFamily="34" charset="0"/>
            </a:endParaRP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Presentations</a:t>
            </a:r>
            <a:endParaRPr lang="pl-PL" sz="1200">
              <a:latin typeface="Ubuntu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4378225" y="1988840"/>
            <a:ext cx="33621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dirty="0">
                <a:latin typeface="Ubuntu" pitchFamily="34" charset="0"/>
              </a:rPr>
              <a:t>Real Life</a:t>
            </a: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dirty="0">
                <a:latin typeface="Ubuntu" pitchFamily="34" charset="0"/>
              </a:rPr>
              <a:t>Business </a:t>
            </a:r>
            <a:r>
              <a:rPr lang="pl-PL" sz="1200" dirty="0" err="1">
                <a:latin typeface="Ubuntu" pitchFamily="34" charset="0"/>
              </a:rPr>
              <a:t>Simulations</a:t>
            </a:r>
            <a:r>
              <a:rPr lang="pl-PL" sz="1200" dirty="0">
                <a:latin typeface="Ubuntu" pitchFamily="34" charset="0"/>
              </a:rPr>
              <a:t> (micro </a:t>
            </a:r>
            <a:r>
              <a:rPr lang="pl-PL" sz="1200" dirty="0" err="1">
                <a:latin typeface="Ubuntu" pitchFamily="34" charset="0"/>
              </a:rPr>
              <a:t>cycle</a:t>
            </a:r>
            <a:r>
              <a:rPr lang="pl-PL" sz="1200" dirty="0">
                <a:latin typeface="Ubuntu" pitchFamily="34" charset="0"/>
              </a:rPr>
              <a:t>)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4378226" y="5733256"/>
            <a:ext cx="21997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Models</a:t>
            </a:r>
            <a:r>
              <a:rPr lang="pl-PL" sz="1200">
                <a:latin typeface="Ubuntu" pitchFamily="34" charset="0"/>
              </a:rPr>
              <a:t> &amp; Tools</a:t>
            </a: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 err="1">
                <a:latin typeface="Ubuntu" pitchFamily="34" charset="0"/>
              </a:rPr>
              <a:t>Presentations</a:t>
            </a:r>
            <a:endParaRPr lang="pl-PL" sz="1200">
              <a:latin typeface="Ubuntu" pitchFamily="34" charset="0"/>
            </a:endParaRPr>
          </a:p>
          <a:p>
            <a:pPr marL="228600" indent="-228600">
              <a:lnSpc>
                <a:spcPts val="1800"/>
              </a:lnSpc>
              <a:buClr>
                <a:srgbClr val="3B80C2"/>
              </a:buClr>
              <a:buFont typeface="Arial" pitchFamily="34" charset="0"/>
              <a:buChar char="•"/>
            </a:pPr>
            <a:r>
              <a:rPr lang="pl-PL" sz="1200">
                <a:latin typeface="Ubuntu" pitchFamily="34" charset="0"/>
              </a:rPr>
              <a:t>Case </a:t>
            </a:r>
            <a:r>
              <a:rPr lang="pl-PL" sz="1200" err="1">
                <a:latin typeface="Ubuntu" pitchFamily="34" charset="0"/>
              </a:rPr>
              <a:t>studies</a:t>
            </a:r>
            <a:endParaRPr lang="pl-PL" sz="1200">
              <a:latin typeface="Ubunt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9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4587974" y="6160691"/>
            <a:ext cx="4556026" cy="6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377260"/>
            <a:ext cx="1676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516216" y="6340747"/>
            <a:ext cx="627856" cy="365125"/>
          </a:xfrm>
        </p:spPr>
        <p:txBody>
          <a:bodyPr/>
          <a:lstStyle/>
          <a:p>
            <a:fld id="{91CC5687-613F-4159-ACCF-C6241D7E4DB0}" type="slidenum">
              <a:rPr lang="pl-PL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</a:rPr>
              <a:t>7</a:t>
            </a:fld>
            <a:endParaRPr lang="pl-PL" sz="110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755576" y="1196752"/>
            <a:ext cx="7704856" cy="6155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l-PL" sz="3400" b="1" spc="-50">
                <a:solidFill>
                  <a:srgbClr val="3B80C2"/>
                </a:solidFill>
                <a:latin typeface="Ubuntu" pitchFamily="34" charset="0"/>
              </a:rPr>
              <a:t>Game design</a:t>
            </a:r>
          </a:p>
        </p:txBody>
      </p:sp>
    </p:spTree>
    <p:extLst>
      <p:ext uri="{BB962C8B-B14F-4D97-AF65-F5344CB8AC3E}">
        <p14:creationId xmlns:p14="http://schemas.microsoft.com/office/powerpoint/2010/main" val="251361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A97F90-5D08-4A9C-AD4B-057511202B13}"/>
              </a:ext>
            </a:extLst>
          </p:cNvPr>
          <p:cNvCxnSpPr/>
          <p:nvPr/>
        </p:nvCxnSpPr>
        <p:spPr>
          <a:xfrm>
            <a:off x="0" y="85725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D9813A-FB02-494B-90F3-2B91D571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A5913-7775-4CA4-A7E2-FEE594683B8D}" type="slidenum">
              <a:rPr lang="en-US" smtClean="0"/>
              <a:t>8</a:t>
            </a:fld>
            <a:endParaRPr lang="en-US"/>
          </a:p>
        </p:txBody>
      </p:sp>
      <p:pic>
        <p:nvPicPr>
          <p:cNvPr id="27650" name="Picture 2" descr="ADD &#10;VALUE &#10;retail &#10;assembly &#10;manufacturing &#10;extraction &#10;PRE-USE &#10;USE &#10;DESTROY &#10;VALUE &#10;POST-USE ">
            <a:extLst>
              <a:ext uri="{FF2B5EF4-FFF2-40B4-BE49-F238E27FC236}">
                <a16:creationId xmlns:a16="http://schemas.microsoft.com/office/drawing/2014/main" id="{578FFE05-C9DD-458F-B257-E9A160F96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4773" r="18679" b="4553"/>
          <a:stretch/>
        </p:blipFill>
        <p:spPr bwMode="auto">
          <a:xfrm>
            <a:off x="1143000" y="990600"/>
            <a:ext cx="563880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91A1A0-6A17-4FE2-8A2B-DC7F4B7D4EE6}"/>
              </a:ext>
            </a:extLst>
          </p:cNvPr>
          <p:cNvSpPr/>
          <p:nvPr/>
        </p:nvSpPr>
        <p:spPr>
          <a:xfrm>
            <a:off x="1149530" y="5536662"/>
            <a:ext cx="632460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200" dirty="0" err="1"/>
              <a:t>Achterberg</a:t>
            </a:r>
            <a:r>
              <a:rPr lang="en-GB" sz="1200" dirty="0"/>
              <a:t>, E., </a:t>
            </a:r>
            <a:r>
              <a:rPr lang="en-GB" sz="1200" dirty="0" err="1"/>
              <a:t>Hinfelaar</a:t>
            </a:r>
            <a:r>
              <a:rPr lang="en-GB" sz="1200" dirty="0"/>
              <a:t>, J., &amp; </a:t>
            </a:r>
            <a:r>
              <a:rPr lang="en-GB" sz="1200" dirty="0" err="1"/>
              <a:t>Bocken</a:t>
            </a:r>
            <a:r>
              <a:rPr lang="en-GB" sz="1200" dirty="0"/>
              <a:t>, N. (2016). </a:t>
            </a:r>
            <a:r>
              <a:rPr lang="en-GB" sz="1200" i="1" dirty="0"/>
              <a:t>Master Circular Business with the Value Hill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117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248FED-7D98-4C8C-ABC4-995939EFBC22}"/>
              </a:ext>
            </a:extLst>
          </p:cNvPr>
          <p:cNvCxnSpPr/>
          <p:nvPr/>
        </p:nvCxnSpPr>
        <p:spPr>
          <a:xfrm>
            <a:off x="0" y="85725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23D69-FBFE-4BAD-8022-34859C1E2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A5913-7775-4CA4-A7E2-FEE594683B8D}" type="slidenum">
              <a:rPr lang="en-US" smtClean="0"/>
              <a:t>9</a:t>
            </a:fld>
            <a:endParaRPr lang="en-US"/>
          </a:p>
        </p:txBody>
      </p:sp>
      <p:pic>
        <p:nvPicPr>
          <p:cNvPr id="28674" name="Picture 2" descr="ADD &#10;VALUE &#10;PRE-USE &#10;USE &#10;repair/maintain &#10;RETAIN &#10;VALUE &#10;reuse/redistnbute &#10;refurbish &#10;remanufacture &#10;recycle &#10;POST-USE ">
            <a:extLst>
              <a:ext uri="{FF2B5EF4-FFF2-40B4-BE49-F238E27FC236}">
                <a16:creationId xmlns:a16="http://schemas.microsoft.com/office/drawing/2014/main" id="{31A00316-26EC-4C60-990D-0101D69D3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t="3690" r="3772" b="5882"/>
          <a:stretch/>
        </p:blipFill>
        <p:spPr bwMode="auto">
          <a:xfrm>
            <a:off x="2057400" y="1524000"/>
            <a:ext cx="5257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343FF9-DD69-4A7D-92A9-2A7C5D3CB1B8}"/>
              </a:ext>
            </a:extLst>
          </p:cNvPr>
          <p:cNvSpPr/>
          <p:nvPr/>
        </p:nvSpPr>
        <p:spPr>
          <a:xfrm>
            <a:off x="1149530" y="5536662"/>
            <a:ext cx="632460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200" dirty="0" err="1"/>
              <a:t>Achterberg</a:t>
            </a:r>
            <a:r>
              <a:rPr lang="en-GB" sz="1200" dirty="0"/>
              <a:t>, E., </a:t>
            </a:r>
            <a:r>
              <a:rPr lang="en-GB" sz="1200" dirty="0" err="1"/>
              <a:t>Hinfelaar</a:t>
            </a:r>
            <a:r>
              <a:rPr lang="en-GB" sz="1200" dirty="0"/>
              <a:t>, J., &amp; </a:t>
            </a:r>
            <a:r>
              <a:rPr lang="en-GB" sz="1200" dirty="0" err="1"/>
              <a:t>Bocken</a:t>
            </a:r>
            <a:r>
              <a:rPr lang="en-GB" sz="1200" dirty="0"/>
              <a:t>, N. (2016). </a:t>
            </a:r>
            <a:r>
              <a:rPr lang="en-GB" sz="1200" i="1" dirty="0"/>
              <a:t>Master Circular Business with the Value Hill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7276108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1514</Words>
  <Application>Microsoft Office PowerPoint</Application>
  <PresentationFormat>On-screen Show (4:3)</PresentationFormat>
  <Paragraphs>259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Georgia</vt:lpstr>
      <vt:lpstr>Sylfaen</vt:lpstr>
      <vt:lpstr>Ubuntu</vt:lpstr>
      <vt:lpstr>Wingdings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</dc:creator>
  <cp:lastModifiedBy>michiel steeman</cp:lastModifiedBy>
  <cp:revision>81</cp:revision>
  <cp:lastPrinted>2018-06-28T07:27:11Z</cp:lastPrinted>
  <dcterms:created xsi:type="dcterms:W3CDTF">2018-06-02T17:51:14Z</dcterms:created>
  <dcterms:modified xsi:type="dcterms:W3CDTF">2019-03-21T13:09:06Z</dcterms:modified>
</cp:coreProperties>
</file>