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4"/>
  </p:notesMasterIdLst>
  <p:handoutMasterIdLst>
    <p:handoutMasterId r:id="rId25"/>
  </p:handoutMasterIdLst>
  <p:sldIdLst>
    <p:sldId id="364" r:id="rId2"/>
    <p:sldId id="366" r:id="rId3"/>
    <p:sldId id="359" r:id="rId4"/>
    <p:sldId id="360" r:id="rId5"/>
    <p:sldId id="361" r:id="rId6"/>
    <p:sldId id="363" r:id="rId7"/>
    <p:sldId id="307" r:id="rId8"/>
    <p:sldId id="338" r:id="rId9"/>
    <p:sldId id="356" r:id="rId10"/>
    <p:sldId id="353" r:id="rId11"/>
    <p:sldId id="342" r:id="rId12"/>
    <p:sldId id="341" r:id="rId13"/>
    <p:sldId id="339" r:id="rId14"/>
    <p:sldId id="340" r:id="rId15"/>
    <p:sldId id="357" r:id="rId16"/>
    <p:sldId id="351" r:id="rId17"/>
    <p:sldId id="343" r:id="rId18"/>
    <p:sldId id="344" r:id="rId19"/>
    <p:sldId id="346" r:id="rId20"/>
    <p:sldId id="347" r:id="rId21"/>
    <p:sldId id="348" r:id="rId22"/>
    <p:sldId id="349" r:id="rId23"/>
  </p:sldIdLst>
  <p:sldSz cx="9144000" cy="5143500" type="screen16x9"/>
  <p:notesSz cx="6669088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1A58"/>
    <a:srgbClr val="E118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851" autoAdjust="0"/>
  </p:normalViewPr>
  <p:slideViewPr>
    <p:cSldViewPr>
      <p:cViewPr varScale="1">
        <p:scale>
          <a:sx n="104" d="100"/>
          <a:sy n="104" d="100"/>
        </p:scale>
        <p:origin x="744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9A628-D888-4521-98B9-B1D45579EFFC}" type="datetimeFigureOut">
              <a:rPr lang="nl-NL" smtClean="0"/>
              <a:pPr/>
              <a:t>08-11-16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CC7BD-0C15-4CEE-9247-BD8A05E9EF1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4072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F2E1A-67F0-4324-82A4-37BF60F24F92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863" y="739775"/>
            <a:ext cx="6583362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7B4AC-7F50-48FB-98F5-B0FC48FE3AA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94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7B4AC-7F50-48FB-98F5-B0FC48FE3AA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7B4AC-7F50-48FB-98F5-B0FC48FE3AA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41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7B4AC-7F50-48FB-98F5-B0FC48FE3AA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09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7B4AC-7F50-48FB-98F5-B0FC48FE3AA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234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7B4AC-7F50-48FB-98F5-B0FC48FE3AA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760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7B4AC-7F50-48FB-98F5-B0FC48FE3AA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020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7B4AC-7F50-48FB-98F5-B0FC48FE3AA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4314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7B4AC-7F50-48FB-98F5-B0FC48FE3AA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73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7B4AC-7F50-48FB-98F5-B0FC48FE3AA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402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7B4AC-7F50-48FB-98F5-B0FC48FE3AA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22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7B4AC-7F50-48FB-98F5-B0FC48FE3AA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80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7B4AC-7F50-48FB-98F5-B0FC48FE3AA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19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7B4AC-7F50-48FB-98F5-B0FC48FE3AA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43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7B4AC-7F50-48FB-98F5-B0FC48FE3AA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324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7B4AC-7F50-48FB-98F5-B0FC48FE3AA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828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7B4AC-7F50-48FB-98F5-B0FC48FE3AA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0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89A88-9838-4566-9B39-E64C7CEF523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74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7B4AC-7F50-48FB-98F5-B0FC48FE3AA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084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 descr="titeldia MET FOTO breedbeeld N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89094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1422700" y="4728927"/>
            <a:ext cx="3279775" cy="215444"/>
          </a:xfrm>
        </p:spPr>
        <p:txBody>
          <a:bodyPr anchor="b">
            <a:spAutoFit/>
          </a:bodyPr>
          <a:lstStyle>
            <a:lvl1pPr algn="l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endParaRPr lang="nl-NL"/>
          </a:p>
        </p:txBody>
      </p:sp>
      <p:sp>
        <p:nvSpPr>
          <p:cNvPr id="89104" name="Rectangle 16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440000" y="771550"/>
            <a:ext cx="7058300" cy="378191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2300" b="1" baseline="0">
                <a:solidFill>
                  <a:srgbClr val="E1183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smtClean="0"/>
              <a:t>Klik om een titel te maken</a:t>
            </a:r>
          </a:p>
        </p:txBody>
      </p:sp>
      <p:cxnSp>
        <p:nvCxnSpPr>
          <p:cNvPr id="3" name="Rechte verbindingslijn 2"/>
          <p:cNvCxnSpPr/>
          <p:nvPr/>
        </p:nvCxnSpPr>
        <p:spPr bwMode="auto">
          <a:xfrm>
            <a:off x="-1" y="627534"/>
            <a:ext cx="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Subtitle 2"/>
          <p:cNvSpPr>
            <a:spLocks noGrp="1"/>
          </p:cNvSpPr>
          <p:nvPr>
            <p:ph type="subTitle" idx="4294967295" hasCustomPrompt="1"/>
          </p:nvPr>
        </p:nvSpPr>
        <p:spPr>
          <a:xfrm>
            <a:off x="6147176" y="2835000"/>
            <a:ext cx="2340259" cy="344318"/>
          </a:xfrm>
        </p:spPr>
        <p:txBody>
          <a:bodyPr/>
          <a:lstStyle>
            <a:lvl1pPr algn="ctr">
              <a:buNone/>
              <a:defRPr sz="1400"/>
            </a:lvl1pPr>
          </a:lstStyle>
          <a:p>
            <a:r>
              <a:rPr lang="en-US" smtClean="0"/>
              <a:t>Klik om een ondertitel te maken</a:t>
            </a:r>
            <a:endParaRPr lang="nl-NL"/>
          </a:p>
        </p:txBody>
      </p:sp>
      <p:pic>
        <p:nvPicPr>
          <p:cNvPr id="16" name="Afbeelding 15" descr="logoNLl-transparan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057165" y="181649"/>
            <a:ext cx="2520280" cy="505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40000" y="675000"/>
            <a:ext cx="7162800" cy="37852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Klik om een titel te maken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defRPr/>
            </a:lvl1pPr>
          </a:lstStyle>
          <a:p>
            <a:pPr lvl="0"/>
            <a:r>
              <a:rPr lang="en-US" smtClean="0"/>
              <a:t>Klik om tekst toe te voegen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1DD61F2-1B46-4395-9E9C-1ED1DF9C486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4138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 hasCustomPrompt="1"/>
          </p:nvPr>
        </p:nvSpPr>
        <p:spPr>
          <a:xfrm>
            <a:off x="8037385" y="681540"/>
            <a:ext cx="673229" cy="4026191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Klik om een titel te maken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1440000" y="675001"/>
            <a:ext cx="6417365" cy="4026191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 smtClean="0"/>
              <a:t>Klik om tekst toe te voegen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1DD61F2-1B46-4395-9E9C-1ED1DF9C486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7563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 descr="titeldia zonder FOTO breedbeeld N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0001" y="1215000"/>
            <a:ext cx="7090225" cy="37852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Klik om een titel te maken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nl-NL" smtClean="0"/>
            </a:lvl1pPr>
          </a:lstStyle>
          <a:p>
            <a:fld id="{11DD61F2-1B46-4395-9E9C-1ED1DF9C4869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1440000" y="1620000"/>
            <a:ext cx="2268000" cy="1181100"/>
          </a:xfrm>
        </p:spPr>
        <p:txBody>
          <a:bodyPr/>
          <a:lstStyle>
            <a:lvl1pPr>
              <a:buNone/>
              <a:defRPr sz="1600"/>
            </a:lvl1pPr>
          </a:lstStyle>
          <a:p>
            <a:r>
              <a:rPr lang="nl-NL" smtClean="0"/>
              <a:t> Klik om afbeelding in te voegen</a:t>
            </a:r>
            <a:endParaRPr lang="nl-NL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3794389" y="1620000"/>
            <a:ext cx="2268000" cy="1179900"/>
          </a:xfrm>
        </p:spPr>
        <p:txBody>
          <a:bodyPr/>
          <a:lstStyle>
            <a:lvl1pPr>
              <a:buNone/>
              <a:defRPr sz="1600"/>
            </a:lvl1pPr>
          </a:lstStyle>
          <a:p>
            <a:r>
              <a:rPr lang="nl-NL" smtClean="0"/>
              <a:t> Klik om afbeelding in te voegen</a:t>
            </a:r>
            <a:endParaRPr lang="nl-NL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6147176" y="1620000"/>
            <a:ext cx="2385265" cy="1181100"/>
          </a:xfrm>
        </p:spPr>
        <p:txBody>
          <a:bodyPr/>
          <a:lstStyle>
            <a:lvl1pPr>
              <a:buNone/>
              <a:defRPr sz="1600"/>
            </a:lvl1pPr>
          </a:lstStyle>
          <a:p>
            <a:r>
              <a:rPr lang="nl-NL" smtClean="0"/>
              <a:t> Klik om afbeelding in te voegen</a:t>
            </a:r>
            <a:endParaRPr lang="nl-NL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6125227" y="2832300"/>
            <a:ext cx="2392471" cy="515786"/>
          </a:xfrm>
        </p:spPr>
        <p:txBody>
          <a:bodyPr/>
          <a:lstStyle>
            <a:lvl1pPr marL="0" indent="0" algn="ctr">
              <a:buNone/>
              <a:defRPr sz="1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Klik om tekst toe te voegen </a:t>
            </a:r>
          </a:p>
        </p:txBody>
      </p:sp>
      <p:pic>
        <p:nvPicPr>
          <p:cNvPr id="13" name="Afbeelding 12" descr="logoNLl-transparan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057165" y="181649"/>
            <a:ext cx="2520280" cy="50542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40000" y="675000"/>
            <a:ext cx="7127190" cy="378526"/>
          </a:xfrm>
        </p:spPr>
        <p:txBody>
          <a:bodyPr/>
          <a:lstStyle>
            <a:lvl1pPr>
              <a:defRPr baseline="0">
                <a:solidFill>
                  <a:srgbClr val="E11837"/>
                </a:solidFill>
              </a:defRPr>
            </a:lvl1pPr>
          </a:lstStyle>
          <a:p>
            <a:r>
              <a:rPr lang="en-US" smtClean="0"/>
              <a:t>Klik om een titel te maken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440000" y="1215001"/>
            <a:ext cx="7110789" cy="2808161"/>
          </a:xfrm>
        </p:spPr>
        <p:txBody>
          <a:bodyPr/>
          <a:lstStyle>
            <a:lvl1pPr marL="355600" indent="-355600">
              <a:lnSpc>
                <a:spcPct val="100000"/>
              </a:lnSpc>
              <a:spcBef>
                <a:spcPts val="0"/>
              </a:spcBef>
              <a:defRPr sz="2800">
                <a:latin typeface="Arial" pitchFamily="34" charset="0"/>
                <a:cs typeface="Arial" pitchFamily="34" charset="0"/>
              </a:defRPr>
            </a:lvl1pPr>
            <a:lvl2pPr marL="712788" indent="-357188">
              <a:lnSpc>
                <a:spcPct val="100000"/>
              </a:lnSpc>
              <a:spcBef>
                <a:spcPts val="0"/>
              </a:spcBef>
              <a:defRPr sz="2400" b="0"/>
            </a:lvl2pPr>
            <a:lvl3pPr marL="985838" indent="-273050">
              <a:lnSpc>
                <a:spcPct val="100000"/>
              </a:lnSpc>
              <a:spcBef>
                <a:spcPts val="0"/>
              </a:spcBef>
              <a:defRPr sz="2000" b="0"/>
            </a:lvl3pPr>
            <a:lvl4pPr marL="1341438" indent="-260350">
              <a:lnSpc>
                <a:spcPct val="100000"/>
              </a:lnSpc>
              <a:spcBef>
                <a:spcPts val="0"/>
              </a:spcBef>
              <a:defRPr/>
            </a:lvl4pPr>
            <a:lvl5pPr marL="1614488" indent="-273050"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Klik om tekst toe te voegen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2001662" y="4770075"/>
            <a:ext cx="2895600" cy="253186"/>
          </a:xfrm>
        </p:spPr>
        <p:txBody>
          <a:bodyPr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>
          <a:xfrm>
            <a:off x="1440938" y="4770075"/>
            <a:ext cx="459114" cy="253186"/>
          </a:xfrm>
        </p:spPr>
        <p:txBody>
          <a:bodyPr/>
          <a:lstStyle>
            <a:lvl1pPr algn="l">
              <a:defRPr/>
            </a:lvl1pPr>
          </a:lstStyle>
          <a:p>
            <a:fld id="{11DD61F2-1B46-4395-9E9C-1ED1DF9C4869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9" name="Afbeelding 8" descr="logoNLl-transparan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57165" y="181649"/>
            <a:ext cx="2520280" cy="505422"/>
          </a:xfrm>
          <a:prstGeom prst="rect">
            <a:avLst/>
          </a:prstGeom>
        </p:spPr>
      </p:pic>
      <p:pic>
        <p:nvPicPr>
          <p:cNvPr id="11" name="Afbeelding 10" descr="Han breedbeeld merk blauw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3996707"/>
            <a:ext cx="1432560" cy="78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655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40000" y="3348087"/>
            <a:ext cx="7118068" cy="641321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Klik om een titel te maken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440000" y="2180035"/>
            <a:ext cx="7118068" cy="10800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Klik om tekst toe te voegen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1DD61F2-1B46-4395-9E9C-1ED1DF9C4869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9" name="Afbeelding 8" descr="logoNLl-transparan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57165" y="181649"/>
            <a:ext cx="2520280" cy="505422"/>
          </a:xfrm>
          <a:prstGeom prst="rect">
            <a:avLst/>
          </a:prstGeom>
        </p:spPr>
      </p:pic>
      <p:pic>
        <p:nvPicPr>
          <p:cNvPr id="10" name="Afbeelding 9" descr="Han breedbeeld merk blauw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3996707"/>
            <a:ext cx="1432560" cy="78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206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40875" y="675000"/>
            <a:ext cx="7079738" cy="37852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Klik om een titel te maken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1439998" y="1215000"/>
            <a:ext cx="3420000" cy="2777435"/>
          </a:xfrm>
        </p:spPr>
        <p:txBody>
          <a:bodyPr/>
          <a:lstStyle>
            <a:lvl1pPr marL="177800" indent="-177800">
              <a:defRPr sz="1800" b="0"/>
            </a:lvl1pPr>
            <a:lvl2pPr marL="355600" indent="-177800">
              <a:defRPr sz="1600" b="0"/>
            </a:lvl2pPr>
            <a:lvl3pPr marL="534988" indent="-179388">
              <a:defRPr sz="1400" b="0"/>
            </a:lvl3pPr>
            <a:lvl4pPr marL="712788" indent="-177800">
              <a:defRPr sz="1200"/>
            </a:lvl4pPr>
            <a:lvl5pPr marL="903288" indent="-190500"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tekst toe te voegen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040000" y="1215000"/>
            <a:ext cx="3447435" cy="2777435"/>
          </a:xfrm>
        </p:spPr>
        <p:txBody>
          <a:bodyPr/>
          <a:lstStyle>
            <a:lvl1pPr marL="177800" indent="-177800">
              <a:defRPr sz="1800" b="0"/>
            </a:lvl1pPr>
            <a:lvl2pPr marL="355600" indent="-177800">
              <a:defRPr sz="1600" b="0"/>
            </a:lvl2pPr>
            <a:lvl3pPr marL="534988" indent="-179388">
              <a:defRPr sz="1400" b="0"/>
            </a:lvl3pPr>
            <a:lvl4pPr marL="712788" indent="-177800">
              <a:defRPr sz="1200" b="0"/>
            </a:lvl4pPr>
            <a:lvl5pPr marL="903288" indent="-190500">
              <a:defRPr sz="10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tekst toe te voegen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1DD61F2-1B46-4395-9E9C-1ED1DF9C486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3615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54701" y="675000"/>
            <a:ext cx="7122745" cy="482949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Klik om een titel te maken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454700" y="1183335"/>
            <a:ext cx="3432336" cy="37580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tekst toe te voegen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454700" y="1620000"/>
            <a:ext cx="3420000" cy="2367860"/>
          </a:xfrm>
        </p:spPr>
        <p:txBody>
          <a:bodyPr/>
          <a:lstStyle>
            <a:lvl1pPr marL="177800" indent="-177800">
              <a:defRPr sz="1600" b="0"/>
            </a:lvl1pPr>
            <a:lvl2pPr marL="355600" indent="-177800">
              <a:defRPr sz="1400" b="0"/>
            </a:lvl2pPr>
            <a:lvl3pPr marL="534988" indent="-179388">
              <a:defRPr sz="1200" b="0"/>
            </a:lvl3pPr>
            <a:lvl4pPr marL="712788" indent="-177800">
              <a:defRPr sz="1000" b="0"/>
            </a:lvl4pPr>
            <a:lvl5pPr marL="903288" indent="-190500">
              <a:defRPr sz="8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5153892" y="1185089"/>
            <a:ext cx="3423554" cy="374049"/>
          </a:xfrm>
        </p:spPr>
        <p:txBody>
          <a:bodyPr anchor="b"/>
          <a:lstStyle>
            <a:lvl1pPr marL="0" indent="0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tekst toe te voegen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153891" y="1620000"/>
            <a:ext cx="3420000" cy="2367860"/>
          </a:xfrm>
        </p:spPr>
        <p:txBody>
          <a:bodyPr/>
          <a:lstStyle>
            <a:lvl1pPr marL="177800" indent="-177800">
              <a:defRPr sz="1600" b="0"/>
            </a:lvl1pPr>
            <a:lvl2pPr marL="355600" indent="-177800">
              <a:defRPr sz="1400" b="0"/>
            </a:lvl2pPr>
            <a:lvl3pPr marL="534988" indent="-179388">
              <a:defRPr sz="1200" b="0"/>
            </a:lvl3pPr>
            <a:lvl4pPr marL="712788" indent="-177800">
              <a:defRPr sz="1000" b="0"/>
            </a:lvl4pPr>
            <a:lvl5pPr marL="903288" indent="-190500">
              <a:defRPr sz="8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400"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1DD61F2-1B46-4395-9E9C-1ED1DF9C486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1543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40000" y="675000"/>
            <a:ext cx="7162800" cy="378526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en-US" smtClean="0"/>
              <a:t>Klik om een titel te maken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11DD61F2-1B46-4395-9E9C-1ED1DF9C486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8611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1DD61F2-1B46-4395-9E9C-1ED1DF9C486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3882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25038" y="675000"/>
            <a:ext cx="2040477" cy="58736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Klik om een titel te maken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575050" y="675000"/>
            <a:ext cx="5111750" cy="3926637"/>
          </a:xfrm>
        </p:spPr>
        <p:txBody>
          <a:bodyPr/>
          <a:lstStyle>
            <a:lvl1pPr>
              <a:defRPr sz="2800" b="0"/>
            </a:lvl1pPr>
            <a:lvl2pPr>
              <a:defRPr sz="2400" b="0"/>
            </a:lvl2pPr>
            <a:lvl3pPr>
              <a:defRPr sz="2000" b="0"/>
            </a:lvl3pPr>
            <a:lvl4pPr>
              <a:defRPr sz="1600" b="0"/>
            </a:lvl4pPr>
            <a:lvl5pPr>
              <a:defRPr sz="1400" b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Klik om tekst toe te voegen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425039" y="1390369"/>
            <a:ext cx="2064227" cy="3204255"/>
          </a:xfr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tekst toe te voegen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1DD61F2-1B46-4395-9E9C-1ED1DF9C486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4471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47913" y="3262013"/>
            <a:ext cx="7039522" cy="425054"/>
          </a:xfrm>
        </p:spPr>
        <p:txBody>
          <a:bodyPr/>
          <a:lstStyle>
            <a:lvl1pPr algn="l">
              <a:defRPr sz="2000" b="1" baseline="0"/>
            </a:lvl1pPr>
          </a:lstStyle>
          <a:p>
            <a:r>
              <a:rPr lang="en-US" smtClean="0"/>
              <a:t>Klik om een titel te maken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1440000" y="675000"/>
            <a:ext cx="7047435" cy="2573976"/>
          </a:xfrm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Klik om een afbeelding toe te 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447912" y="3723680"/>
            <a:ext cx="7069787" cy="23971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tekst toe te voegen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1DD61F2-1B46-4395-9E9C-1ED1DF9C486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9879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8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1452750" y="675000"/>
            <a:ext cx="7162800" cy="378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een titel te maken</a:t>
            </a:r>
            <a:endParaRPr lang="nl-NL" smtClean="0"/>
          </a:p>
        </p:txBody>
      </p:sp>
      <p:sp>
        <p:nvSpPr>
          <p:cNvPr id="88085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0938" y="1215000"/>
            <a:ext cx="7162800" cy="277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tekst toe te voegen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smtClean="0"/>
          </a:p>
        </p:txBody>
      </p:sp>
      <p:sp>
        <p:nvSpPr>
          <p:cNvPr id="88101" name="Rectangle 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35695" y="4786314"/>
            <a:ext cx="3491346" cy="254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defRPr kumimoji="1" sz="1000" b="0">
                <a:solidFill>
                  <a:srgbClr val="0B1A5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NL"/>
          </a:p>
        </p:txBody>
      </p:sp>
      <p:sp>
        <p:nvSpPr>
          <p:cNvPr id="88102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405314" y="4786314"/>
            <a:ext cx="556396" cy="254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lnSpc>
                <a:spcPct val="100000"/>
              </a:lnSpc>
              <a:defRPr kumimoji="1" lang="nl-NL" sz="1000" b="0" kern="1200" smtClean="0">
                <a:solidFill>
                  <a:srgbClr val="0B1A5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11DD61F2-1B46-4395-9E9C-1ED1DF9C4869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0" name="Afbeelding 9" descr="logoNLl-transparant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057165" y="181649"/>
            <a:ext cx="2520280" cy="505422"/>
          </a:xfrm>
          <a:prstGeom prst="rect">
            <a:avLst/>
          </a:prstGeom>
        </p:spPr>
      </p:pic>
      <p:pic>
        <p:nvPicPr>
          <p:cNvPr id="11" name="Afbeelding 10" descr="Han breedbeeld merk blauw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3996707"/>
            <a:ext cx="1432560" cy="7802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700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nl-NL" sz="2600" b="1" baseline="0" smtClean="0">
          <a:solidFill>
            <a:srgbClr val="E11837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50"/>
          </a:solidFill>
          <a:latin typeface="OfficinaSans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50"/>
          </a:solidFill>
          <a:latin typeface="OfficinaSans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50"/>
          </a:solidFill>
          <a:latin typeface="OfficinaSans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50"/>
          </a:solidFill>
          <a:latin typeface="OfficinaSans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50"/>
          </a:solidFill>
          <a:latin typeface="OfficinaSans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50"/>
          </a:solidFill>
          <a:latin typeface="OfficinaSans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50"/>
          </a:solidFill>
          <a:latin typeface="OfficinaSans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50"/>
          </a:solidFill>
          <a:latin typeface="OfficinaSans" pitchFamily="2" charset="0"/>
        </a:defRPr>
      </a:lvl9pPr>
    </p:titleStyle>
    <p:bodyStyle>
      <a:lvl1pPr marL="342900" indent="-34290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rgbClr val="000050"/>
        </a:buClr>
        <a:buSzPct val="60000"/>
        <a:buFont typeface="Wingdings" pitchFamily="2" charset="2"/>
        <a:buChar char="l"/>
        <a:defRPr sz="2600" b="1">
          <a:solidFill>
            <a:srgbClr val="0B1A58"/>
          </a:solidFill>
          <a:latin typeface="Arial" pitchFamily="34" charset="0"/>
          <a:ea typeface="+mn-ea"/>
          <a:cs typeface="Arial" pitchFamily="34" charset="0"/>
        </a:defRPr>
      </a:lvl1pPr>
      <a:lvl2pPr marL="712788" indent="-357188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1"/>
        </a:buClr>
        <a:buSzPct val="75000"/>
        <a:buChar char="–"/>
        <a:defRPr sz="2300" b="1">
          <a:solidFill>
            <a:srgbClr val="0B1A58"/>
          </a:solidFill>
          <a:latin typeface="Arial" pitchFamily="34" charset="0"/>
          <a:cs typeface="Arial" pitchFamily="34" charset="0"/>
        </a:defRPr>
      </a:lvl2pPr>
      <a:lvl3pPr marL="985838" indent="-27305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rgbClr val="000050"/>
        </a:buClr>
        <a:buSzPct val="90000"/>
        <a:buFont typeface="Arial" pitchFamily="34" charset="0"/>
        <a:buChar char="•"/>
        <a:defRPr sz="2000" b="1">
          <a:solidFill>
            <a:srgbClr val="0B1A58"/>
          </a:solidFill>
          <a:latin typeface="Arial" pitchFamily="34" charset="0"/>
          <a:cs typeface="Arial" pitchFamily="34" charset="0"/>
        </a:defRPr>
      </a:lvl3pPr>
      <a:lvl4pPr marL="1258888" indent="-27305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1"/>
        </a:buClr>
        <a:buSzPct val="80000"/>
        <a:buChar char="–"/>
        <a:defRPr sz="1600">
          <a:solidFill>
            <a:srgbClr val="0B1A58"/>
          </a:solidFill>
          <a:latin typeface="Arial" pitchFamily="34" charset="0"/>
          <a:cs typeface="Arial" pitchFamily="34" charset="0"/>
        </a:defRPr>
      </a:lvl4pPr>
      <a:lvl5pPr marL="1520825" indent="-261938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l"/>
        <a:defRPr sz="1400">
          <a:solidFill>
            <a:srgbClr val="0B1A58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14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14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14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1400">
          <a:solidFill>
            <a:srgbClr val="000000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hyperlink" Target="https://www.youtube.com/watch?v=_GHDftQ61aw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66836" y="4227934"/>
            <a:ext cx="7127190" cy="378526"/>
          </a:xfrm>
        </p:spPr>
        <p:txBody>
          <a:bodyPr/>
          <a:lstStyle/>
          <a:p>
            <a:r>
              <a:rPr lang="nl-NL" dirty="0" smtClean="0"/>
              <a:t>www.han.nl/cvvo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40000" y="699543"/>
            <a:ext cx="7380472" cy="3323620"/>
          </a:xfrm>
        </p:spPr>
        <p:txBody>
          <a:bodyPr/>
          <a:lstStyle/>
          <a:p>
            <a:pPr marL="0" indent="0">
              <a:buNone/>
            </a:pPr>
            <a:r>
              <a:rPr lang="nl-NL" sz="2300" dirty="0" smtClean="0"/>
              <a:t>HAN Centrum voor Valorisatie en Ondernemerschap</a:t>
            </a:r>
          </a:p>
          <a:p>
            <a:pPr marL="0" indent="0">
              <a:buNone/>
            </a:pPr>
            <a:endParaRPr lang="nl-NL" sz="2300" dirty="0"/>
          </a:p>
          <a:p>
            <a:pPr marL="0" indent="0">
              <a:buNone/>
            </a:pPr>
            <a:endParaRPr lang="nl-NL" sz="2300" dirty="0" smtClean="0"/>
          </a:p>
          <a:p>
            <a:pPr marL="0" indent="0">
              <a:buNone/>
            </a:pPr>
            <a:endParaRPr lang="nl-NL" sz="2300" dirty="0"/>
          </a:p>
          <a:p>
            <a:pPr marL="0" indent="0">
              <a:buNone/>
            </a:pPr>
            <a:endParaRPr lang="nl-NL" sz="2300" dirty="0" smtClean="0"/>
          </a:p>
          <a:p>
            <a:pPr marL="0" indent="0">
              <a:buNone/>
            </a:pPr>
            <a:endParaRPr lang="nl-NL" sz="2300" dirty="0"/>
          </a:p>
          <a:p>
            <a:pPr marL="0" indent="0">
              <a:buNone/>
            </a:pPr>
            <a:endParaRPr lang="nl-NL" sz="2300" dirty="0" smtClean="0"/>
          </a:p>
          <a:p>
            <a:pPr marL="0" indent="0" algn="r">
              <a:buNone/>
            </a:pPr>
            <a:r>
              <a:rPr lang="nl-NL" sz="1600" dirty="0" smtClean="0"/>
              <a:t>Datum: 4 oktober 2016 </a:t>
            </a:r>
            <a:endParaRPr lang="nl-NL" sz="16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1563638"/>
            <a:ext cx="7308464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186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Afbeelding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72" y="3393320"/>
            <a:ext cx="1451701" cy="145170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772560"/>
            <a:ext cx="7127190" cy="378526"/>
          </a:xfrm>
        </p:spPr>
        <p:txBody>
          <a:bodyPr/>
          <a:lstStyle/>
          <a:p>
            <a:r>
              <a:rPr lang="nl-NL" dirty="0" smtClean="0"/>
              <a:t>Training: Persoonlijk ondernemerschap</a:t>
            </a:r>
            <a:endParaRPr lang="en-US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5615">
            <a:off x="591214" y="1437849"/>
            <a:ext cx="2900875" cy="2403549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3248">
            <a:off x="5577131" y="1664402"/>
            <a:ext cx="2924040" cy="1950444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347" y="1429355"/>
            <a:ext cx="2581275" cy="1771650"/>
          </a:xfrm>
          <a:prstGeom prst="rect">
            <a:avLst/>
          </a:prstGeom>
        </p:spPr>
      </p:pic>
      <p:sp>
        <p:nvSpPr>
          <p:cNvPr id="13" name="AutoShape 2" descr="Afbeeldingsresultaat voor netwerken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4" descr="Afbeeldingsresultaat voor netwerken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0" descr="Afbeeldingsresultaat voor presenteren voor een groep"/>
          <p:cNvSpPr>
            <a:spLocks noChangeAspect="1" noChangeArrowheads="1"/>
          </p:cNvSpPr>
          <p:nvPr/>
        </p:nvSpPr>
        <p:spPr bwMode="auto">
          <a:xfrm>
            <a:off x="42545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3985">
            <a:off x="2517792" y="3319935"/>
            <a:ext cx="2166247" cy="161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77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4426" y="708061"/>
            <a:ext cx="7127190" cy="378526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Opzet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lessenserie</a:t>
            </a:r>
            <a:r>
              <a:rPr lang="en-US" dirty="0" smtClean="0">
                <a:solidFill>
                  <a:srgbClr val="FF0000"/>
                </a:solidFill>
              </a:rPr>
              <a:t> EC-ILS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480" y="2681287"/>
            <a:ext cx="3171491" cy="2287351"/>
          </a:xfrm>
        </p:spPr>
      </p:pic>
      <p:sp>
        <p:nvSpPr>
          <p:cNvPr id="7" name="Tekstvak 6"/>
          <p:cNvSpPr txBox="1"/>
          <p:nvPr/>
        </p:nvSpPr>
        <p:spPr>
          <a:xfrm>
            <a:off x="1290861" y="2500544"/>
            <a:ext cx="6310597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350" dirty="0"/>
          </a:p>
          <a:p>
            <a:endParaRPr lang="nl-NL" sz="1350" dirty="0"/>
          </a:p>
          <a:p>
            <a:endParaRPr lang="nl-NL" sz="1350" dirty="0"/>
          </a:p>
          <a:p>
            <a:endParaRPr lang="nl-NL" sz="1350" dirty="0"/>
          </a:p>
          <a:p>
            <a:endParaRPr lang="en-US" sz="1350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439999" y="1163529"/>
            <a:ext cx="6012320" cy="320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0" rIns="6858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257175" indent="-257175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600" b="1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ondernemerstest</a:t>
            </a:r>
            <a:endParaRPr lang="en-US" altLang="en-US" sz="2600" b="1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257175" indent="-257175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6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6 lessen à 2 </a:t>
            </a:r>
            <a:r>
              <a:rPr lang="en-US" altLang="en-US" sz="2600" b="1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lesuren</a:t>
            </a:r>
            <a:endParaRPr lang="en-US" altLang="en-US" sz="2600" b="1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257175" indent="-257175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altLang="en-US" sz="26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tijdsbestek 10 weken</a:t>
            </a:r>
            <a:endParaRPr lang="en-US" altLang="en-US" sz="2600" b="1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257175" indent="-257175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600" b="1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wekelijkse</a:t>
            </a:r>
            <a:r>
              <a:rPr lang="en-US" altLang="en-US" sz="26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 Challenge </a:t>
            </a:r>
            <a:endParaRPr lang="en-US" altLang="en-US" sz="2600" b="1" dirty="0">
              <a:solidFill>
                <a:srgbClr val="002060"/>
              </a:solidFill>
            </a:endParaRPr>
          </a:p>
          <a:p>
            <a:pPr marL="257175" indent="-257175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nl-NL" altLang="en-US" sz="2600" b="1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en-US" sz="2600" b="1" dirty="0">
                <a:solidFill>
                  <a:srgbClr val="002060"/>
                </a:solidFill>
                <a:cs typeface="Arial" panose="020B0604020202020204" pitchFamily="34" charset="0"/>
              </a:rPr>
              <a:t>T</a:t>
            </a:r>
            <a:r>
              <a:rPr lang="nl-NL" altLang="en-US" sz="26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oetsing:</a:t>
            </a:r>
          </a:p>
          <a:p>
            <a:pPr marL="257175" indent="-257175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altLang="en-US" sz="26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Pitch </a:t>
            </a:r>
            <a:endParaRPr lang="en-US" altLang="en-US" sz="2600" b="1" dirty="0">
              <a:latin typeface="Arial" panose="020B0604020202020204" pitchFamily="34" charset="0"/>
            </a:endParaRPr>
          </a:p>
          <a:p>
            <a:pPr marL="257175" indent="-257175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alt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Ondernemend plan </a:t>
            </a:r>
            <a:endParaRPr lang="nl-NL" altLang="en-US" sz="26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63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</a:rPr>
              <a:t>Lessenserie Ondernemen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75656" y="1059582"/>
            <a:ext cx="7884528" cy="330096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2200" i="1" dirty="0" smtClean="0">
                <a:solidFill>
                  <a:srgbClr val="002060"/>
                </a:solidFill>
              </a:rPr>
              <a:t>vooraf	: Ondernemerstest</a:t>
            </a:r>
          </a:p>
          <a:p>
            <a:pPr marL="0" indent="0">
              <a:buNone/>
            </a:pPr>
            <a:endParaRPr lang="nl-NL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nl-NL" dirty="0" smtClean="0">
                <a:solidFill>
                  <a:srgbClr val="002060"/>
                </a:solidFill>
              </a:rPr>
              <a:t>les 1	: (inzicht in eigen) Ondernemende houding</a:t>
            </a:r>
          </a:p>
          <a:p>
            <a:pPr marL="0" indent="0">
              <a:buNone/>
            </a:pPr>
            <a:r>
              <a:rPr lang="nl-NL" dirty="0" smtClean="0">
                <a:solidFill>
                  <a:srgbClr val="002060"/>
                </a:solidFill>
              </a:rPr>
              <a:t>les 2	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en-US" smtClean="0">
                <a:solidFill>
                  <a:srgbClr val="002060"/>
                </a:solidFill>
              </a:rPr>
              <a:t>Creativiteit</a:t>
            </a: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nl-NL" dirty="0" smtClean="0">
                <a:solidFill>
                  <a:srgbClr val="002060"/>
                </a:solidFill>
              </a:rPr>
              <a:t>les 3	: Verdienmodellen</a:t>
            </a:r>
          </a:p>
          <a:p>
            <a:pPr marL="0" indent="0">
              <a:buNone/>
            </a:pPr>
            <a:r>
              <a:rPr lang="nl-NL" dirty="0" smtClean="0">
                <a:solidFill>
                  <a:srgbClr val="002060"/>
                </a:solidFill>
              </a:rPr>
              <a:t>les 4	: Ondernemingsplan (BMC)</a:t>
            </a:r>
          </a:p>
          <a:p>
            <a:pPr marL="0" indent="0">
              <a:buNone/>
            </a:pPr>
            <a:r>
              <a:rPr lang="nl-NL" dirty="0" smtClean="0">
                <a:solidFill>
                  <a:srgbClr val="002060"/>
                </a:solidFill>
              </a:rPr>
              <a:t>les 5	: Netwerken</a:t>
            </a:r>
          </a:p>
          <a:p>
            <a:pPr marL="0" indent="0">
              <a:buNone/>
            </a:pPr>
            <a:r>
              <a:rPr lang="nl-NL" dirty="0" smtClean="0">
                <a:solidFill>
                  <a:srgbClr val="002060"/>
                </a:solidFill>
              </a:rPr>
              <a:t>les 6	: Pitchtraining</a:t>
            </a:r>
          </a:p>
          <a:p>
            <a:pPr marL="0" indent="0">
              <a:buNone/>
            </a:pPr>
            <a:r>
              <a:rPr lang="nl-NL" dirty="0" smtClean="0">
                <a:solidFill>
                  <a:srgbClr val="002060"/>
                </a:solidFill>
              </a:rPr>
              <a:t>les 7	: Afronden (met pitch)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771" y="3075806"/>
            <a:ext cx="2403217" cy="184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85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Vooraf: Ondernemerstest</a:t>
            </a:r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/>
          <a:srcRect l="939" t="6569" r="1326" b="7042"/>
          <a:stretch/>
        </p:blipFill>
        <p:spPr>
          <a:xfrm>
            <a:off x="0" y="2211710"/>
            <a:ext cx="6276963" cy="298376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049734"/>
            <a:ext cx="3312368" cy="254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4" descr="Zelfportre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226" r="-29226"/>
          <a:stretch>
            <a:fillRect/>
          </a:stretch>
        </p:blipFill>
        <p:spPr bwMode="auto">
          <a:xfrm>
            <a:off x="5372808" y="1178569"/>
            <a:ext cx="4265527" cy="1684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1: Ondernemende houding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40000" y="1188563"/>
            <a:ext cx="4716176" cy="1819416"/>
          </a:xfrm>
        </p:spPr>
        <p:txBody>
          <a:bodyPr/>
          <a:lstStyle/>
          <a:p>
            <a:r>
              <a:rPr lang="nl-NL" sz="2400" dirty="0" smtClean="0"/>
              <a:t>inzicht in eigen ondernemendheid + talenten</a:t>
            </a:r>
          </a:p>
          <a:p>
            <a:r>
              <a:rPr lang="nl-NL" sz="2400" dirty="0" smtClean="0"/>
              <a:t>kansen zien, kansen pakken en waarde creëren </a:t>
            </a:r>
          </a:p>
          <a:p>
            <a:pPr marL="0" indent="0">
              <a:buNone/>
            </a:pPr>
            <a:endParaRPr lang="nl-NL" sz="24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 bwMode="auto">
          <a:xfrm>
            <a:off x="1619672" y="3319626"/>
            <a:ext cx="7524328" cy="1648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355600" indent="-3556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50"/>
              </a:buClr>
              <a:buSzPct val="60000"/>
              <a:buFont typeface="Wingdings" pitchFamily="2" charset="2"/>
              <a:buChar char="l"/>
              <a:defRPr sz="2800" b="1">
                <a:solidFill>
                  <a:srgbClr val="0B1A5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12788" indent="-3571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 b="0">
                <a:solidFill>
                  <a:srgbClr val="0B1A58"/>
                </a:solidFill>
                <a:latin typeface="Arial" pitchFamily="34" charset="0"/>
                <a:cs typeface="Arial" pitchFamily="34" charset="0"/>
              </a:defRPr>
            </a:lvl2pPr>
            <a:lvl3pPr marL="985838" indent="-2730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50"/>
              </a:buClr>
              <a:buSzPct val="90000"/>
              <a:buFont typeface="Arial" pitchFamily="34" charset="0"/>
              <a:buChar char="•"/>
              <a:defRPr sz="2000" b="0">
                <a:solidFill>
                  <a:srgbClr val="0B1A58"/>
                </a:solidFill>
                <a:latin typeface="Arial" pitchFamily="34" charset="0"/>
                <a:cs typeface="Arial" pitchFamily="34" charset="0"/>
              </a:defRPr>
            </a:lvl3pPr>
            <a:lvl4pPr marL="1341438" indent="-2603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1600">
                <a:solidFill>
                  <a:srgbClr val="0B1A58"/>
                </a:solidFill>
                <a:latin typeface="Arial" pitchFamily="34" charset="0"/>
                <a:cs typeface="Arial" pitchFamily="34" charset="0"/>
              </a:defRPr>
            </a:lvl4pPr>
            <a:lvl5pPr marL="1614488" indent="-2730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l"/>
              <a:defRPr sz="1400">
                <a:solidFill>
                  <a:srgbClr val="0B1A58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14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14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14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14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nl-NL" sz="2400" u="sng" kern="0" dirty="0" smtClean="0"/>
              <a:t>Challenge 1: </a:t>
            </a:r>
          </a:p>
          <a:p>
            <a:pPr marL="0" indent="0">
              <a:buNone/>
            </a:pPr>
            <a:r>
              <a:rPr lang="nl-NL" sz="2400" b="0" kern="0" dirty="0" smtClean="0"/>
              <a:t>Zoek ontwikkeling / issue / probleem / uitdaging in jouw stageschool die past bij je interesse, talent en netwerk.</a:t>
            </a:r>
            <a:endParaRPr lang="en-US" sz="2400" b="0" kern="0" dirty="0"/>
          </a:p>
        </p:txBody>
      </p:sp>
    </p:spTree>
    <p:extLst>
      <p:ext uri="{BB962C8B-B14F-4D97-AF65-F5344CB8AC3E}">
        <p14:creationId xmlns:p14="http://schemas.microsoft.com/office/powerpoint/2010/main" val="143806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40000" y="1188563"/>
            <a:ext cx="4716176" cy="1819416"/>
          </a:xfrm>
        </p:spPr>
        <p:txBody>
          <a:bodyPr/>
          <a:lstStyle/>
          <a:p>
            <a:pPr marL="0" indent="0">
              <a:buNone/>
            </a:pPr>
            <a:endParaRPr lang="nl-NL" sz="24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 bwMode="auto">
          <a:xfrm>
            <a:off x="1907704" y="1456051"/>
            <a:ext cx="7056784" cy="1403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355600" indent="-3556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50"/>
              </a:buClr>
              <a:buSzPct val="60000"/>
              <a:buFont typeface="Wingdings" pitchFamily="2" charset="2"/>
              <a:buChar char="l"/>
              <a:defRPr sz="2800" b="1">
                <a:solidFill>
                  <a:srgbClr val="0B1A5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12788" indent="-3571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 b="0">
                <a:solidFill>
                  <a:srgbClr val="0B1A58"/>
                </a:solidFill>
                <a:latin typeface="Arial" pitchFamily="34" charset="0"/>
                <a:cs typeface="Arial" pitchFamily="34" charset="0"/>
              </a:defRPr>
            </a:lvl2pPr>
            <a:lvl3pPr marL="985838" indent="-2730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50"/>
              </a:buClr>
              <a:buSzPct val="90000"/>
              <a:buFont typeface="Arial" pitchFamily="34" charset="0"/>
              <a:buChar char="•"/>
              <a:defRPr sz="2000" b="0">
                <a:solidFill>
                  <a:srgbClr val="0B1A58"/>
                </a:solidFill>
                <a:latin typeface="Arial" pitchFamily="34" charset="0"/>
                <a:cs typeface="Arial" pitchFamily="34" charset="0"/>
              </a:defRPr>
            </a:lvl3pPr>
            <a:lvl4pPr marL="1341438" indent="-2603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1600">
                <a:solidFill>
                  <a:srgbClr val="0B1A58"/>
                </a:solidFill>
                <a:latin typeface="Arial" pitchFamily="34" charset="0"/>
                <a:cs typeface="Arial" pitchFamily="34" charset="0"/>
              </a:defRPr>
            </a:lvl4pPr>
            <a:lvl5pPr marL="1614488" indent="-2730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l"/>
              <a:defRPr sz="1400">
                <a:solidFill>
                  <a:srgbClr val="0B1A58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14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14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14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14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nl-NL" sz="2400" u="sng" kern="0" dirty="0" smtClean="0"/>
              <a:t>Jullie </a:t>
            </a:r>
            <a:r>
              <a:rPr lang="nl-NL" sz="2400" u="sng" kern="0" dirty="0" err="1" smtClean="0"/>
              <a:t>challenge</a:t>
            </a:r>
            <a:r>
              <a:rPr lang="nl-NL" sz="2400" u="sng" kern="0" dirty="0" smtClean="0"/>
              <a:t> nu: </a:t>
            </a:r>
          </a:p>
          <a:p>
            <a:pPr marL="0" indent="0">
              <a:buNone/>
            </a:pPr>
            <a:endParaRPr lang="nl-NL" sz="2400" u="sng" kern="0" dirty="0" smtClean="0"/>
          </a:p>
          <a:p>
            <a:pPr marL="0" indent="0">
              <a:buNone/>
            </a:pPr>
            <a:r>
              <a:rPr lang="nl-NL" sz="2400" b="0" kern="0" dirty="0" smtClean="0"/>
              <a:t>Welk uitdaging / kans zie je bij jou op school?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2400" b="0" kern="0" dirty="0" smtClean="0"/>
          </a:p>
          <a:p>
            <a:pPr marL="0" indent="0">
              <a:buNone/>
            </a:pPr>
            <a:endParaRPr lang="nl-NL" sz="2400" b="0" kern="0" dirty="0" smtClean="0"/>
          </a:p>
        </p:txBody>
      </p:sp>
      <p:sp>
        <p:nvSpPr>
          <p:cNvPr id="4" name="AutoShape 2" descr="Afbeeldingsresultaat voor kom in actie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" y="131555"/>
            <a:ext cx="2808312" cy="1335024"/>
          </a:xfrm>
          <a:prstGeom prst="rect">
            <a:avLst/>
          </a:prstGeom>
        </p:spPr>
      </p:pic>
      <p:pic>
        <p:nvPicPr>
          <p:cNvPr id="2" name="Afbeelding 1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3867894"/>
            <a:ext cx="1008112" cy="75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6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Kansen genoemd door studenten (SEM 1) 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40000" y="1203598"/>
            <a:ext cx="7110789" cy="3492664"/>
          </a:xfrm>
        </p:spPr>
        <p:txBody>
          <a:bodyPr/>
          <a:lstStyle/>
          <a:p>
            <a:pPr lvl="0"/>
            <a:r>
              <a:rPr lang="nl-NL" sz="2400" dirty="0" smtClean="0"/>
              <a:t>Hoe  kunnen we rust creëren in ons schoolgebouw wat overbevolkt is?</a:t>
            </a:r>
          </a:p>
          <a:p>
            <a:pPr lvl="0"/>
            <a:endParaRPr lang="nl-NL" sz="2400" dirty="0" smtClean="0"/>
          </a:p>
          <a:p>
            <a:pPr lvl="0"/>
            <a:r>
              <a:rPr lang="nl-NL" sz="2400" dirty="0" smtClean="0"/>
              <a:t>Hoe kan ik de praktijk van kappers en schoonheidsspecialistes in de rekenlessen betrekken?</a:t>
            </a:r>
          </a:p>
          <a:p>
            <a:pPr lvl="0"/>
            <a:endParaRPr lang="nl-NL" sz="2400" dirty="0" smtClean="0"/>
          </a:p>
          <a:p>
            <a:pPr lvl="0"/>
            <a:r>
              <a:rPr lang="nl-NL" sz="2400" dirty="0" smtClean="0"/>
              <a:t>Hoe activeer ik mijn leerlingen door </a:t>
            </a:r>
            <a:br>
              <a:rPr lang="nl-NL" sz="2400" dirty="0" smtClean="0"/>
            </a:br>
            <a:r>
              <a:rPr lang="nl-NL" sz="2400" dirty="0" smtClean="0"/>
              <a:t>inzet van nieuwe ICT-toepassingen?</a:t>
            </a:r>
          </a:p>
          <a:p>
            <a:pPr lvl="0"/>
            <a:endParaRPr lang="en-US" sz="2400" dirty="0"/>
          </a:p>
          <a:p>
            <a:endParaRPr lang="nl-NL" sz="2400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381873"/>
            <a:ext cx="1476441" cy="147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9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870383" y="915566"/>
            <a:ext cx="3273617" cy="3263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2: Creativiteit (design thinking) 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57367" y="1347614"/>
            <a:ext cx="7110789" cy="1212733"/>
          </a:xfrm>
        </p:spPr>
        <p:txBody>
          <a:bodyPr/>
          <a:lstStyle/>
          <a:p>
            <a:r>
              <a:rPr lang="nl-NL" sz="2400" dirty="0" smtClean="0"/>
              <a:t>Brainstormtechnieken</a:t>
            </a:r>
          </a:p>
          <a:p>
            <a:r>
              <a:rPr lang="nl-NL" sz="2400" dirty="0" smtClean="0"/>
              <a:t>Out of </a:t>
            </a:r>
            <a:r>
              <a:rPr lang="nl-NL" sz="2400" dirty="0" err="1" smtClean="0"/>
              <a:t>the</a:t>
            </a:r>
            <a:r>
              <a:rPr lang="nl-NL" sz="2400" dirty="0" smtClean="0"/>
              <a:t> box- denken</a:t>
            </a:r>
          </a:p>
          <a:p>
            <a:r>
              <a:rPr lang="nl-NL" sz="2400" dirty="0"/>
              <a:t>G</a:t>
            </a:r>
            <a:r>
              <a:rPr lang="nl-NL" sz="2400" dirty="0" smtClean="0"/>
              <a:t>eleerde toepassen op je idee</a:t>
            </a:r>
            <a:endParaRPr lang="en-US" sz="2400" dirty="0"/>
          </a:p>
        </p:txBody>
      </p:sp>
      <p:sp>
        <p:nvSpPr>
          <p:cNvPr id="5" name="Rechthoek 4"/>
          <p:cNvSpPr/>
          <p:nvPr/>
        </p:nvSpPr>
        <p:spPr>
          <a:xfrm>
            <a:off x="1547664" y="3939902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u="sng" dirty="0" smtClean="0">
                <a:solidFill>
                  <a:srgbClr val="002060"/>
                </a:solidFill>
              </a:rPr>
              <a:t>Challenge 2</a:t>
            </a:r>
            <a:r>
              <a:rPr lang="nl-NL" sz="2400" b="1" dirty="0" smtClean="0">
                <a:solidFill>
                  <a:srgbClr val="002060"/>
                </a:solidFill>
              </a:rPr>
              <a:t>: </a:t>
            </a:r>
          </a:p>
          <a:p>
            <a:r>
              <a:rPr lang="nl-NL" sz="2400" dirty="0" smtClean="0">
                <a:solidFill>
                  <a:srgbClr val="002060"/>
                </a:solidFill>
              </a:rPr>
              <a:t>Kom tot een passende oplossing voor je uitdaging!</a:t>
            </a:r>
          </a:p>
        </p:txBody>
      </p:sp>
    </p:spTree>
    <p:extLst>
      <p:ext uri="{BB962C8B-B14F-4D97-AF65-F5344CB8AC3E}">
        <p14:creationId xmlns:p14="http://schemas.microsoft.com/office/powerpoint/2010/main" val="328843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3: Verdienmodellen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57367" y="1347614"/>
            <a:ext cx="5634913" cy="1872208"/>
          </a:xfrm>
        </p:spPr>
        <p:txBody>
          <a:bodyPr/>
          <a:lstStyle/>
          <a:p>
            <a:r>
              <a:rPr lang="nl-NL" sz="2400" dirty="0" smtClean="0"/>
              <a:t># (nieuwe) verdienmodellen</a:t>
            </a:r>
          </a:p>
          <a:p>
            <a:r>
              <a:rPr lang="nl-NL" sz="2400" dirty="0"/>
              <a:t>O</a:t>
            </a:r>
            <a:r>
              <a:rPr lang="nl-NL" sz="2400" dirty="0" smtClean="0"/>
              <a:t>ude en nieuwe economie</a:t>
            </a:r>
          </a:p>
          <a:p>
            <a:r>
              <a:rPr lang="nl-NL" sz="2400" dirty="0"/>
              <a:t>W</a:t>
            </a:r>
            <a:r>
              <a:rPr lang="nl-NL" sz="2400" dirty="0" smtClean="0"/>
              <a:t>aarom past bepaald verdienmodel  bij bepaalde business?</a:t>
            </a:r>
            <a:endParaRPr lang="en-US" sz="2400" dirty="0"/>
          </a:p>
        </p:txBody>
      </p:sp>
      <p:sp>
        <p:nvSpPr>
          <p:cNvPr id="5" name="Rechthoek 4"/>
          <p:cNvSpPr/>
          <p:nvPr/>
        </p:nvSpPr>
        <p:spPr>
          <a:xfrm>
            <a:off x="1547664" y="3642391"/>
            <a:ext cx="7596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u="sng" dirty="0" smtClean="0">
                <a:solidFill>
                  <a:srgbClr val="002060"/>
                </a:solidFill>
              </a:rPr>
              <a:t>Challenge 3</a:t>
            </a:r>
            <a:r>
              <a:rPr lang="nl-NL" sz="2400" b="1" dirty="0" smtClean="0">
                <a:solidFill>
                  <a:srgbClr val="002060"/>
                </a:solidFill>
              </a:rPr>
              <a:t>: </a:t>
            </a:r>
          </a:p>
          <a:p>
            <a:r>
              <a:rPr lang="nl-NL" sz="2400" dirty="0" smtClean="0">
                <a:solidFill>
                  <a:srgbClr val="002060"/>
                </a:solidFill>
              </a:rPr>
              <a:t>Kies het verdienmodel dat het beste past bij jouw idee en werk dit uit.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300808"/>
            <a:ext cx="1598602" cy="233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93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" t="5411" r="1735" b="15678"/>
          <a:stretch/>
        </p:blipFill>
        <p:spPr>
          <a:xfrm>
            <a:off x="1331640" y="1053526"/>
            <a:ext cx="5400600" cy="273630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4: Ondernemingsplan</a:t>
            </a:r>
            <a:endParaRPr lang="en-US" dirty="0"/>
          </a:p>
        </p:txBody>
      </p:sp>
      <p:sp>
        <p:nvSpPr>
          <p:cNvPr id="5" name="Rechthoek 4"/>
          <p:cNvSpPr/>
          <p:nvPr/>
        </p:nvSpPr>
        <p:spPr>
          <a:xfrm>
            <a:off x="1547664" y="3908258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u="sng" dirty="0" smtClean="0">
                <a:solidFill>
                  <a:srgbClr val="002060"/>
                </a:solidFill>
              </a:rPr>
              <a:t>Challenge 4</a:t>
            </a:r>
            <a:r>
              <a:rPr lang="nl-NL" sz="2400" b="1" dirty="0" smtClean="0">
                <a:solidFill>
                  <a:srgbClr val="002060"/>
                </a:solidFill>
              </a:rPr>
              <a:t>: </a:t>
            </a:r>
          </a:p>
          <a:p>
            <a:r>
              <a:rPr lang="nl-NL" sz="2400" dirty="0" smtClean="0">
                <a:solidFill>
                  <a:srgbClr val="002060"/>
                </a:solidFill>
              </a:rPr>
              <a:t>Onderzoek je business/projectidee en werk dit uit in een Business Model Canvas.</a:t>
            </a:r>
          </a:p>
        </p:txBody>
      </p:sp>
    </p:spTree>
    <p:extLst>
      <p:ext uri="{BB962C8B-B14F-4D97-AF65-F5344CB8AC3E}">
        <p14:creationId xmlns:p14="http://schemas.microsoft.com/office/powerpoint/2010/main" val="282729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2033211" y="1131590"/>
            <a:ext cx="7110789" cy="280816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50"/>
              </a:buClr>
              <a:buSzPct val="60000"/>
              <a:buFont typeface="Wingdings" pitchFamily="2" charset="2"/>
              <a:buChar char="l"/>
              <a:defRPr sz="2600" b="1">
                <a:solidFill>
                  <a:srgbClr val="0B1A5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12788" indent="-3571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300" b="1">
                <a:solidFill>
                  <a:srgbClr val="0B1A58"/>
                </a:solidFill>
                <a:latin typeface="Arial" pitchFamily="34" charset="0"/>
                <a:cs typeface="Arial" pitchFamily="34" charset="0"/>
              </a:defRPr>
            </a:lvl2pPr>
            <a:lvl3pPr marL="985838" indent="-2730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50"/>
              </a:buClr>
              <a:buSzPct val="90000"/>
              <a:buFont typeface="Arial" pitchFamily="34" charset="0"/>
              <a:buChar char="•"/>
              <a:defRPr sz="2000" b="1">
                <a:solidFill>
                  <a:srgbClr val="0B1A58"/>
                </a:solidFill>
                <a:latin typeface="Arial" pitchFamily="34" charset="0"/>
                <a:cs typeface="Arial" pitchFamily="34" charset="0"/>
              </a:defRPr>
            </a:lvl3pPr>
            <a:lvl4pPr marL="1258888" indent="-2730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1600">
                <a:solidFill>
                  <a:srgbClr val="0B1A58"/>
                </a:solidFill>
                <a:latin typeface="Arial" pitchFamily="34" charset="0"/>
                <a:cs typeface="Arial" pitchFamily="34" charset="0"/>
              </a:defRPr>
            </a:lvl4pPr>
            <a:lvl5pPr marL="1520825" indent="-26193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l"/>
              <a:defRPr sz="1400">
                <a:solidFill>
                  <a:srgbClr val="0B1A58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14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14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14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14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nl-NL" kern="0" dirty="0" smtClean="0"/>
              <a:t>HAN </a:t>
            </a:r>
            <a:r>
              <a:rPr lang="nl-NL" kern="0" dirty="0" smtClean="0"/>
              <a:t>– Lerarenopleiding Economie</a:t>
            </a:r>
            <a:endParaRPr lang="nl-NL" kern="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nl-NL" b="0" kern="0" dirty="0" smtClean="0"/>
              <a:t>Rianne Hogendoorn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b="0" kern="0" dirty="0" smtClean="0"/>
              <a:t>Marijke Zuidhof</a:t>
            </a:r>
          </a:p>
          <a:p>
            <a:pPr>
              <a:buFont typeface="Wingdings" pitchFamily="2" charset="2"/>
              <a:buNone/>
            </a:pPr>
            <a:endParaRPr lang="nl-NL" kern="0" dirty="0" smtClean="0"/>
          </a:p>
          <a:p>
            <a:pPr>
              <a:buFont typeface="Wingdings" pitchFamily="2" charset="2"/>
              <a:buNone/>
            </a:pPr>
            <a:r>
              <a:rPr lang="nl-NL" kern="0" dirty="0" smtClean="0"/>
              <a:t>HAN- </a:t>
            </a:r>
            <a:r>
              <a:rPr lang="nl-NL" kern="0" dirty="0" err="1" smtClean="0"/>
              <a:t>CvVO</a:t>
            </a:r>
            <a:endParaRPr lang="nl-NL" kern="0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b="0" kern="0" dirty="0" smtClean="0"/>
              <a:t>Julika Verhoeven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b="0" kern="0" dirty="0" smtClean="0"/>
              <a:t>Mathilde van Wijk</a:t>
            </a:r>
            <a:endParaRPr lang="en-US" b="0" kern="0" dirty="0" smtClean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0299731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5: Netwerken</a:t>
            </a:r>
            <a:endParaRPr lang="en-US" dirty="0"/>
          </a:p>
        </p:txBody>
      </p:sp>
      <p:sp>
        <p:nvSpPr>
          <p:cNvPr id="5" name="Rechthoek 4"/>
          <p:cNvSpPr/>
          <p:nvPr/>
        </p:nvSpPr>
        <p:spPr>
          <a:xfrm>
            <a:off x="1556377" y="3616066"/>
            <a:ext cx="69127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u="sng" dirty="0" smtClean="0">
                <a:solidFill>
                  <a:srgbClr val="002060"/>
                </a:solidFill>
              </a:rPr>
              <a:t>Challenge 5</a:t>
            </a:r>
            <a:r>
              <a:rPr lang="nl-NL" sz="2400" b="1" dirty="0" smtClean="0">
                <a:solidFill>
                  <a:srgbClr val="002060"/>
                </a:solidFill>
              </a:rPr>
              <a:t>: </a:t>
            </a:r>
          </a:p>
          <a:p>
            <a:r>
              <a:rPr lang="nl-NL" sz="2400" dirty="0" smtClean="0">
                <a:solidFill>
                  <a:srgbClr val="002060"/>
                </a:solidFill>
              </a:rPr>
              <a:t>Zoek binnen je netwerk 3 maatjes die met jou </a:t>
            </a:r>
            <a:endParaRPr lang="nl-NL" sz="2400" dirty="0">
              <a:solidFill>
                <a:srgbClr val="002060"/>
              </a:solidFill>
            </a:endParaRPr>
          </a:p>
          <a:p>
            <a:r>
              <a:rPr lang="nl-NL" sz="2400" dirty="0" smtClean="0">
                <a:solidFill>
                  <a:srgbClr val="002060"/>
                </a:solidFill>
              </a:rPr>
              <a:t>jouw idee uitdragen.</a:t>
            </a:r>
          </a:p>
          <a:p>
            <a:endParaRPr lang="nl-NL" sz="2400" b="1" dirty="0" smtClean="0">
              <a:solidFill>
                <a:srgbClr val="002060"/>
              </a:solidFill>
            </a:endParaRPr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1457367" y="1347614"/>
            <a:ext cx="7110789" cy="1944216"/>
          </a:xfrm>
        </p:spPr>
        <p:txBody>
          <a:bodyPr/>
          <a:lstStyle/>
          <a:p>
            <a:r>
              <a:rPr lang="nl-NL" sz="2400" dirty="0" smtClean="0"/>
              <a:t>Belang van netwerken</a:t>
            </a:r>
          </a:p>
          <a:p>
            <a:r>
              <a:rPr lang="nl-NL" sz="2400" dirty="0" smtClean="0"/>
              <a:t>Jouw netwerkkaart</a:t>
            </a:r>
          </a:p>
          <a:p>
            <a:r>
              <a:rPr lang="nl-NL" sz="2400" dirty="0" smtClean="0"/>
              <a:t>De Wereld van de Ondernemer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023578"/>
            <a:ext cx="259228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49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635646"/>
            <a:ext cx="3301125" cy="218878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6: Reflectie &amp; Pitchtraining</a:t>
            </a:r>
            <a:endParaRPr lang="en-US" dirty="0"/>
          </a:p>
        </p:txBody>
      </p:sp>
      <p:sp>
        <p:nvSpPr>
          <p:cNvPr id="5" name="Rechthoek 4"/>
          <p:cNvSpPr/>
          <p:nvPr/>
        </p:nvSpPr>
        <p:spPr>
          <a:xfrm>
            <a:off x="1619672" y="3651870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u="sng" dirty="0" smtClean="0">
                <a:solidFill>
                  <a:srgbClr val="002060"/>
                </a:solidFill>
              </a:rPr>
              <a:t>Challenge 6</a:t>
            </a:r>
            <a:r>
              <a:rPr lang="nl-NL" sz="2400" b="1" dirty="0" smtClean="0">
                <a:solidFill>
                  <a:srgbClr val="002060"/>
                </a:solidFill>
              </a:rPr>
              <a:t>: </a:t>
            </a:r>
          </a:p>
          <a:p>
            <a:r>
              <a:rPr lang="nl-NL" sz="2400" dirty="0">
                <a:solidFill>
                  <a:srgbClr val="002060"/>
                </a:solidFill>
              </a:rPr>
              <a:t>Bereid voor de volgende x – op geheel eigen wijze – je pitch </a:t>
            </a:r>
            <a:r>
              <a:rPr lang="nl-NL" sz="2400" dirty="0" smtClean="0">
                <a:solidFill>
                  <a:srgbClr val="002060"/>
                </a:solidFill>
              </a:rPr>
              <a:t>voor.</a:t>
            </a:r>
            <a:endParaRPr lang="nl-NL" sz="2400" b="1" dirty="0" smtClean="0">
              <a:solidFill>
                <a:srgbClr val="002060"/>
              </a:solidFill>
            </a:endParaRPr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1457367" y="1347614"/>
            <a:ext cx="7110789" cy="1944216"/>
          </a:xfrm>
        </p:spPr>
        <p:txBody>
          <a:bodyPr/>
          <a:lstStyle/>
          <a:p>
            <a:r>
              <a:rPr lang="nl-NL" sz="2400" dirty="0" smtClean="0"/>
              <a:t>Leren pitchen</a:t>
            </a:r>
          </a:p>
          <a:p>
            <a:r>
              <a:rPr lang="nl-NL" sz="2400" dirty="0" smtClean="0"/>
              <a:t>Beoordelen van een pitch</a:t>
            </a:r>
          </a:p>
        </p:txBody>
      </p:sp>
    </p:spTree>
    <p:extLst>
      <p:ext uri="{BB962C8B-B14F-4D97-AF65-F5344CB8AC3E}">
        <p14:creationId xmlns:p14="http://schemas.microsoft.com/office/powerpoint/2010/main" val="84264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7: Pitchen je eigen plan!</a:t>
            </a:r>
            <a:endParaRPr lang="en-US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1457367" y="1347614"/>
            <a:ext cx="4389669" cy="1944216"/>
          </a:xfrm>
        </p:spPr>
        <p:txBody>
          <a:bodyPr/>
          <a:lstStyle/>
          <a:p>
            <a:r>
              <a:rPr lang="nl-NL" sz="2400" dirty="0" smtClean="0"/>
              <a:t>Publiek verrassend overtuigen van jouw plan</a:t>
            </a:r>
          </a:p>
          <a:p>
            <a:endParaRPr lang="nl-NL" sz="2400" dirty="0" smtClean="0"/>
          </a:p>
          <a:p>
            <a:r>
              <a:rPr lang="nl-NL" sz="2400" dirty="0" smtClean="0"/>
              <a:t>Beoordelen op inhoud en presentatie 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7619" y="1203598"/>
            <a:ext cx="3085133" cy="351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9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is Entrepreneurship and Entrepreneurialism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17" y="602210"/>
            <a:ext cx="7988534" cy="442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6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7086"/>
            <a:ext cx="9144000" cy="547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7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273844"/>
            <a:ext cx="9144000" cy="994172"/>
          </a:xfrm>
        </p:spPr>
        <p:txBody>
          <a:bodyPr>
            <a:normAutofit/>
          </a:bodyPr>
          <a:lstStyle/>
          <a:p>
            <a:r>
              <a:rPr lang="nl-NL" sz="3000" dirty="0"/>
              <a:t>Framework of </a:t>
            </a:r>
            <a:r>
              <a:rPr lang="nl-NL" sz="3000" dirty="0" err="1"/>
              <a:t>References</a:t>
            </a:r>
            <a:r>
              <a:rPr lang="nl-NL" sz="3000" dirty="0"/>
              <a:t> </a:t>
            </a:r>
            <a:r>
              <a:rPr lang="nl-NL" sz="3000" dirty="0" err="1"/>
              <a:t>Entrepeneurship</a:t>
            </a:r>
            <a:r>
              <a:rPr lang="nl-NL" sz="3000" dirty="0"/>
              <a:t> </a:t>
            </a:r>
            <a:r>
              <a:rPr lang="nl-NL" sz="3000" dirty="0" err="1"/>
              <a:t>Competences</a:t>
            </a:r>
            <a:endParaRPr lang="nl-NL" sz="3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err="1" smtClean="0"/>
              <a:t>developing</a:t>
            </a:r>
            <a:r>
              <a:rPr lang="nl-NL" dirty="0" smtClean="0"/>
              <a:t> </a:t>
            </a:r>
            <a:r>
              <a:rPr lang="nl-NL" dirty="0" err="1" smtClean="0"/>
              <a:t>ideas</a:t>
            </a:r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err="1" smtClean="0"/>
              <a:t>implementing</a:t>
            </a:r>
            <a:r>
              <a:rPr lang="nl-NL" dirty="0" smtClean="0"/>
              <a:t> </a:t>
            </a:r>
            <a:r>
              <a:rPr lang="nl-NL" dirty="0" err="1" smtClean="0"/>
              <a:t>ideas</a:t>
            </a:r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thinking </a:t>
            </a:r>
            <a:r>
              <a:rPr lang="nl-NL" dirty="0" err="1" smtClean="0"/>
              <a:t>sustainability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Attitude</a:t>
            </a:r>
          </a:p>
          <a:p>
            <a:r>
              <a:rPr lang="nl-NL" dirty="0" err="1" smtClean="0"/>
              <a:t>identifying</a:t>
            </a:r>
            <a:r>
              <a:rPr lang="nl-NL" dirty="0" smtClean="0"/>
              <a:t> </a:t>
            </a:r>
            <a:r>
              <a:rPr lang="nl-NL" dirty="0" err="1" smtClean="0"/>
              <a:t>opportunities</a:t>
            </a:r>
            <a:endParaRPr lang="nl-NL" dirty="0" smtClean="0"/>
          </a:p>
          <a:p>
            <a:endParaRPr lang="nl-NL" dirty="0"/>
          </a:p>
          <a:p>
            <a:r>
              <a:rPr lang="nl-NL" dirty="0" err="1" smtClean="0"/>
              <a:t>organising</a:t>
            </a:r>
            <a:endParaRPr lang="nl-NL" dirty="0" smtClean="0"/>
          </a:p>
          <a:p>
            <a:r>
              <a:rPr lang="nl-NL" dirty="0" err="1" smtClean="0"/>
              <a:t>working</a:t>
            </a:r>
            <a:r>
              <a:rPr lang="nl-NL" dirty="0" smtClean="0"/>
              <a:t> </a:t>
            </a:r>
            <a:r>
              <a:rPr lang="nl-NL" dirty="0" err="1" smtClean="0"/>
              <a:t>together</a:t>
            </a:r>
            <a:endParaRPr lang="nl-NL" dirty="0" smtClean="0"/>
          </a:p>
          <a:p>
            <a:endParaRPr lang="nl-NL" dirty="0"/>
          </a:p>
          <a:p>
            <a:r>
              <a:rPr lang="nl-NL" dirty="0" err="1" smtClean="0"/>
              <a:t>acting</a:t>
            </a:r>
            <a:r>
              <a:rPr lang="nl-NL" dirty="0" smtClean="0"/>
              <a:t> as a </a:t>
            </a:r>
            <a:r>
              <a:rPr lang="nl-NL" dirty="0" err="1" smtClean="0"/>
              <a:t>visionary</a:t>
            </a:r>
            <a:endParaRPr lang="nl-NL" dirty="0" smtClean="0"/>
          </a:p>
          <a:p>
            <a:r>
              <a:rPr lang="nl-NL" dirty="0" smtClean="0"/>
              <a:t>financial </a:t>
            </a:r>
            <a:r>
              <a:rPr lang="nl-NL" dirty="0" err="1" smtClean="0"/>
              <a:t>literacy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8796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120" y="0"/>
            <a:ext cx="3517344" cy="49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36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HAN </a:t>
            </a:r>
            <a:r>
              <a:rPr lang="nl-NL" dirty="0" err="1" smtClean="0"/>
              <a:t>CvVO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Op één plek binnen de HAN kennis en</a:t>
            </a:r>
          </a:p>
          <a:p>
            <a:pPr>
              <a:buNone/>
            </a:pPr>
            <a:r>
              <a:rPr lang="nl-NL" dirty="0" smtClean="0"/>
              <a:t>ervaring in: </a:t>
            </a:r>
            <a:endParaRPr lang="en-US" dirty="0" smtClean="0"/>
          </a:p>
          <a:p>
            <a:pPr lvl="0"/>
            <a:r>
              <a:rPr lang="nl-NL" dirty="0" smtClean="0"/>
              <a:t>ondernemen in onderwijs</a:t>
            </a:r>
            <a:endParaRPr lang="en-US" dirty="0" smtClean="0"/>
          </a:p>
          <a:p>
            <a:pPr lvl="0"/>
            <a:r>
              <a:rPr lang="nl-NL" dirty="0" smtClean="0"/>
              <a:t>bouwen van allianties</a:t>
            </a:r>
            <a:endParaRPr lang="en-US" dirty="0" smtClean="0"/>
          </a:p>
          <a:p>
            <a:pPr lvl="0"/>
            <a:r>
              <a:rPr lang="nl-NL" dirty="0" smtClean="0"/>
              <a:t>verzilveren van subsidiekansen</a:t>
            </a:r>
            <a:endParaRPr lang="en-US" dirty="0" smtClean="0"/>
          </a:p>
          <a:p>
            <a:pPr>
              <a:buNone/>
            </a:pPr>
            <a:endParaRPr lang="en-US" sz="2400" dirty="0"/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1466836" y="4227934"/>
            <a:ext cx="7127190" cy="378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nl-NL" sz="2600" b="1" baseline="0">
                <a:solidFill>
                  <a:srgbClr val="E11837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50"/>
                </a:solidFill>
                <a:latin typeface="OfficinaSans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50"/>
                </a:solidFill>
                <a:latin typeface="OfficinaSans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50"/>
                </a:solidFill>
                <a:latin typeface="OfficinaSans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50"/>
                </a:solidFill>
                <a:latin typeface="OfficinaSans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50"/>
                </a:solidFill>
                <a:latin typeface="OfficinaSans" pitchFamily="2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50"/>
                </a:solidFill>
                <a:latin typeface="OfficinaSans" pitchFamily="2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50"/>
                </a:solidFill>
                <a:latin typeface="OfficinaSans" pitchFamily="2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50"/>
                </a:solidFill>
                <a:latin typeface="OfficinaSans" pitchFamily="2" charset="0"/>
              </a:defRPr>
            </a:lvl9pPr>
          </a:lstStyle>
          <a:p>
            <a:r>
              <a:rPr lang="nl-NL" sz="1800" kern="0" dirty="0" smtClean="0"/>
              <a:t>www.han.nl/cvvo</a:t>
            </a:r>
            <a:endParaRPr lang="nl-NL" sz="1800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3648" y="555526"/>
            <a:ext cx="7127190" cy="378526"/>
          </a:xfrm>
        </p:spPr>
        <p:txBody>
          <a:bodyPr/>
          <a:lstStyle/>
          <a:p>
            <a:r>
              <a:rPr lang="nl-NL" dirty="0" smtClean="0"/>
              <a:t>Visie</a:t>
            </a:r>
            <a:endParaRPr lang="en-US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563638"/>
            <a:ext cx="2535197" cy="1800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nl-NL" sz="2400" dirty="0" smtClean="0">
                <a:solidFill>
                  <a:srgbClr val="002060"/>
                </a:solidFill>
              </a:rPr>
              <a:t>ervaren </a:t>
            </a:r>
          </a:p>
          <a:p>
            <a:pPr marL="0" indent="0" algn="ctr">
              <a:buNone/>
            </a:pPr>
            <a:r>
              <a:rPr lang="nl-NL" sz="2400" dirty="0" smtClean="0">
                <a:solidFill>
                  <a:srgbClr val="002060"/>
                </a:solidFill>
              </a:rPr>
              <a:t>&amp; </a:t>
            </a:r>
          </a:p>
          <a:p>
            <a:pPr marL="0" indent="0" algn="ctr">
              <a:buNone/>
            </a:pPr>
            <a:r>
              <a:rPr lang="nl-NL" sz="2400" dirty="0" smtClean="0">
                <a:solidFill>
                  <a:srgbClr val="002060"/>
                </a:solidFill>
              </a:rPr>
              <a:t>begeleiden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771550"/>
            <a:ext cx="3037651" cy="386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5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3648" y="1035584"/>
            <a:ext cx="7127190" cy="378526"/>
          </a:xfrm>
        </p:spPr>
        <p:txBody>
          <a:bodyPr/>
          <a:lstStyle/>
          <a:p>
            <a:pPr algn="ctr"/>
            <a:r>
              <a:rPr lang="nl-NL" dirty="0" smtClean="0"/>
              <a:t>Inzicht – uitzicht </a:t>
            </a:r>
            <a:endParaRPr lang="en-US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07704" y="1563638"/>
            <a:ext cx="5904732" cy="229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481410"/>
      </p:ext>
    </p:extLst>
  </p:cSld>
  <p:clrMapOvr>
    <a:masterClrMapping/>
  </p:clrMapOvr>
</p:sld>
</file>

<file path=ppt/theme/theme1.xml><?xml version="1.0" encoding="utf-8"?>
<a:theme xmlns:a="http://schemas.openxmlformats.org/drawingml/2006/main" name="HAN standaard  breedbeeld NL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N model print">
      <a:majorFont>
        <a:latin typeface="OfficinaSans"/>
        <a:ea typeface=""/>
        <a:cs typeface=""/>
      </a:majorFont>
      <a:minorFont>
        <a:latin typeface="Arial"/>
        <a:ea typeface=""/>
        <a:cs typeface=""/>
      </a:minorFont>
    </a:fontScheme>
    <a:fmtScheme name="Oorsprong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AN model print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N model print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N model print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N model print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HAN standaard  breedbeeld NL</Template>
  <TotalTime>0</TotalTime>
  <Words>394</Words>
  <Application>Microsoft Office PowerPoint</Application>
  <PresentationFormat>Diavoorstelling (16:9)</PresentationFormat>
  <Paragraphs>131</Paragraphs>
  <Slides>22</Slides>
  <Notes>18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7" baseType="lpstr">
      <vt:lpstr>Arial</vt:lpstr>
      <vt:lpstr>Calibri</vt:lpstr>
      <vt:lpstr>OfficinaSans</vt:lpstr>
      <vt:lpstr>Wingdings</vt:lpstr>
      <vt:lpstr>HAN standaard  breedbeeld NL</vt:lpstr>
      <vt:lpstr>www.han.nl/cvvo</vt:lpstr>
      <vt:lpstr>PowerPoint-presentatie</vt:lpstr>
      <vt:lpstr>PowerPoint-presentatie</vt:lpstr>
      <vt:lpstr>PowerPoint-presentatie</vt:lpstr>
      <vt:lpstr>Framework of References Entrepeneurship Competences</vt:lpstr>
      <vt:lpstr>PowerPoint-presentatie</vt:lpstr>
      <vt:lpstr>HAN CvVO</vt:lpstr>
      <vt:lpstr>Visie</vt:lpstr>
      <vt:lpstr>Inzicht – uitzicht </vt:lpstr>
      <vt:lpstr>Training: Persoonlijk ondernemerschap</vt:lpstr>
      <vt:lpstr>Opzet lessenserie EC-ILS</vt:lpstr>
      <vt:lpstr>Lessenserie Ondernemen</vt:lpstr>
      <vt:lpstr>Vooraf: Ondernemerstest</vt:lpstr>
      <vt:lpstr>Les 1: Ondernemende houding</vt:lpstr>
      <vt:lpstr>PowerPoint-presentatie</vt:lpstr>
      <vt:lpstr>Kansen genoemd door studenten (SEM 1) </vt:lpstr>
      <vt:lpstr>Les 2: Creativiteit (design thinking) </vt:lpstr>
      <vt:lpstr>Les 3: Verdienmodellen</vt:lpstr>
      <vt:lpstr>Les 4: Ondernemingsplan</vt:lpstr>
      <vt:lpstr>Les 5: Netwerken</vt:lpstr>
      <vt:lpstr>Les 6: Reflectie &amp; Pitchtraining</vt:lpstr>
      <vt:lpstr>Les 7: Pitchen je eigen plan!</vt:lpstr>
    </vt:vector>
  </TitlesOfParts>
  <Company>Hogeschool van Arnhem en Nijmegen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Cécile Nowack</dc:creator>
  <cp:lastModifiedBy>Wijk Mathilde van</cp:lastModifiedBy>
  <cp:revision>232</cp:revision>
  <cp:lastPrinted>2016-10-04T10:21:03Z</cp:lastPrinted>
  <dcterms:created xsi:type="dcterms:W3CDTF">2012-11-30T09:06:26Z</dcterms:created>
  <dcterms:modified xsi:type="dcterms:W3CDTF">2016-11-08T13:23:05Z</dcterms:modified>
</cp:coreProperties>
</file>