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6" r:id="rId4"/>
    <p:sldId id="270" r:id="rId5"/>
    <p:sldId id="272" r:id="rId6"/>
    <p:sldId id="273" r:id="rId7"/>
    <p:sldId id="275" r:id="rId8"/>
    <p:sldId id="26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83" d="100"/>
          <a:sy n="83" d="100"/>
        </p:scale>
        <p:origin x="48" y="22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99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nl-NL" dirty="0"/>
            <a:t>Project 1 – groepsproject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nl-NL" dirty="0"/>
            <a:t>Maken van alle werkbladeren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nl-NL" dirty="0"/>
            <a:t>Hoofdstuk halverwege de reader</a:t>
          </a:r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nl-NL" dirty="0"/>
            <a:t>Informatie van project 1 praktisch toepassen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nl-NL" dirty="0"/>
            <a:t>Presenteren van alle verzamelde data en de conclusies die ze hebben getrokken naar aanleiding van hun onderzoek (filmpje)</a:t>
          </a:r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nl-NL" dirty="0"/>
            <a:t>Laatste hoofdstuk 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nl-NL" dirty="0"/>
            <a:t>Organisatieweek – activiteit gekoppeld aan de leerstof van de reader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71D67D5D-013C-4885-A61E-A3F99D7C7108}">
      <dgm:prSet phldrT="[Text]"/>
      <dgm:spPr/>
      <dgm:t>
        <a:bodyPr/>
        <a:lstStyle/>
        <a:p>
          <a:r>
            <a:rPr lang="nl-NL" dirty="0"/>
            <a:t>Lezen en verwerken van de theorie</a:t>
          </a:r>
        </a:p>
      </dgm:t>
    </dgm:pt>
    <dgm:pt modelId="{13FD8B77-EC9C-4F7D-85F3-A7191A755A86}" type="parTrans" cxnId="{7CDF5A89-87DF-4CC1-8943-7A0E14869583}">
      <dgm:prSet/>
      <dgm:spPr/>
      <dgm:t>
        <a:bodyPr/>
        <a:lstStyle/>
        <a:p>
          <a:endParaRPr lang="en-US"/>
        </a:p>
      </dgm:t>
    </dgm:pt>
    <dgm:pt modelId="{BC16BF20-A847-48B0-889B-BA6389A79929}" type="sibTrans" cxnId="{7CDF5A89-87DF-4CC1-8943-7A0E14869583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7A942F6-847D-4AE7-9CA0-5319E5F60B4F}" type="pres">
      <dgm:prSet presAssocID="{C111C18A-FD96-4E63-821A-54D70D8DC6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A3914A-CB7F-4A5E-9543-C3A39D9197C9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 custLinFactNeighborX="-476" custLinFactNeighborY="835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 custScaleY="97977">
        <dgm:presLayoutVars>
          <dgm:bulletEnabled val="1"/>
        </dgm:presLayoutVars>
      </dgm:prSet>
      <dgm:spPr/>
    </dgm:pt>
  </dgm:ptLst>
  <dgm:cxnLst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C37B6112-2040-4348-B215-46F4F5D2EE62}" type="presOf" srcId="{3C67E77D-62FA-499D-B5E6-E79A091C5267}" destId="{81203336-F3DE-4B3A-BCF4-0F68C23AC2BB}" srcOrd="0" destOrd="0" presId="urn:microsoft.com/office/officeart/2005/8/layout/vList2"/>
    <dgm:cxn modelId="{FAC3D40F-8E66-452D-9CA4-C2871F2D10EF}" srcId="{C111C18A-FD96-4E63-821A-54D70D8DC65F}" destId="{33EAD35F-38F2-4CB7-9A6D-B04FFD8A51FD}" srcOrd="1" destOrd="0" parTransId="{81FE7DB1-4BFC-4407-80A9-E5514E94C61D}" sibTransId="{4B66B839-1910-459B-92B2-14846EBA7A70}"/>
    <dgm:cxn modelId="{BD7C427A-5FC8-4F89-8F55-4370E70C9A5A}" type="presOf" srcId="{709ED9DC-E391-4C6C-B788-93F1C2EFB6FD}" destId="{782956A5-ADC8-4959-B856-589B9D9B9635}" srcOrd="0" destOrd="1" presId="urn:microsoft.com/office/officeart/2005/8/layout/vList2"/>
    <dgm:cxn modelId="{5AA98BCA-1539-4DF4-ABB3-8AB98C08E64C}" type="presOf" srcId="{C111C18A-FD96-4E63-821A-54D70D8DC65F}" destId="{47A942F6-847D-4AE7-9CA0-5319E5F60B4F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68DAE8B9-15FE-4552-91F9-C4AFCEB9594B}" type="presOf" srcId="{71D67D5D-013C-4885-A61E-A3F99D7C7108}" destId="{6EA3914A-CB7F-4A5E-9543-C3A39D9197C9}" srcOrd="0" destOrd="0" presId="urn:microsoft.com/office/officeart/2005/8/layout/vList2"/>
    <dgm:cxn modelId="{EE896344-E4D4-4152-8316-FFF14EFE4CC2}" type="presOf" srcId="{CC6B7442-0B72-4EF2-9F13-1325B51AFF9F}" destId="{D64CB5D5-837D-47FC-9E42-A26D800BC695}" srcOrd="0" destOrd="0" presId="urn:microsoft.com/office/officeart/2005/8/layout/vList2"/>
    <dgm:cxn modelId="{BBFCABA5-2E0E-4CC8-BF18-B78716329FDB}" type="presOf" srcId="{33EAD35F-38F2-4CB7-9A6D-B04FFD8A51FD}" destId="{6EA3914A-CB7F-4A5E-9543-C3A39D9197C9}" srcOrd="0" destOrd="1" presId="urn:microsoft.com/office/officeart/2005/8/layout/vList2"/>
    <dgm:cxn modelId="{3383924B-E3C1-4E0D-93DC-3D353B87B99D}" type="presOf" srcId="{D6510970-8F9C-4B45-A0F3-6ACB9AA76D40}" destId="{782956A5-ADC8-4959-B856-589B9D9B9635}" srcOrd="0" destOrd="0" presId="urn:microsoft.com/office/officeart/2005/8/layout/vList2"/>
    <dgm:cxn modelId="{7CDF5A89-87DF-4CC1-8943-7A0E14869583}" srcId="{C111C18A-FD96-4E63-821A-54D70D8DC65F}" destId="{71D67D5D-013C-4885-A61E-A3F99D7C7108}" srcOrd="0" destOrd="0" parTransId="{13FD8B77-EC9C-4F7D-85F3-A7191A755A86}" sibTransId="{BC16BF20-A847-48B0-889B-BA6389A79929}"/>
    <dgm:cxn modelId="{D770275A-B0DF-44CF-A384-EACC135C5342}" type="presOf" srcId="{FE0A3CAE-D039-42F2-AF12-1E6F6793A633}" destId="{08B7B17B-8600-44B0-B235-389E5D71D804}" srcOrd="0" destOrd="0" presId="urn:microsoft.com/office/officeart/2005/8/layout/vList2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23BC3725-9E25-4B83-8F30-3577C7EDEACD}" type="presParOf" srcId="{ED5DCCC5-BCA8-4491-AA37-BAF153ECA184}" destId="{47A942F6-847D-4AE7-9CA0-5319E5F60B4F}" srcOrd="0" destOrd="0" presId="urn:microsoft.com/office/officeart/2005/8/layout/vList2"/>
    <dgm:cxn modelId="{35B0010D-5A50-4E3A-AB5E-4FDE822FA34F}" type="presParOf" srcId="{ED5DCCC5-BCA8-4491-AA37-BAF153ECA184}" destId="{6EA3914A-CB7F-4A5E-9543-C3A39D9197C9}" srcOrd="1" destOrd="0" presId="urn:microsoft.com/office/officeart/2005/8/layout/vList2"/>
    <dgm:cxn modelId="{011AEFB0-29A6-47C9-8097-E09A7ABEC44A}" type="presParOf" srcId="{ED5DCCC5-BCA8-4491-AA37-BAF153ECA184}" destId="{81203336-F3DE-4B3A-BCF4-0F68C23AC2BB}" srcOrd="2" destOrd="0" presId="urn:microsoft.com/office/officeart/2005/8/layout/vList2"/>
    <dgm:cxn modelId="{29E6835C-59D1-4D0E-B1D8-60041EEEBE9D}" type="presParOf" srcId="{ED5DCCC5-BCA8-4491-AA37-BAF153ECA184}" destId="{782956A5-ADC8-4959-B856-589B9D9B9635}" srcOrd="3" destOrd="0" presId="urn:microsoft.com/office/officeart/2005/8/layout/vList2"/>
    <dgm:cxn modelId="{4BA81705-493D-436D-8F5C-8A0A23209AB6}" type="presParOf" srcId="{ED5DCCC5-BCA8-4491-AA37-BAF153ECA184}" destId="{D64CB5D5-837D-47FC-9E42-A26D800BC695}" srcOrd="4" destOrd="0" presId="urn:microsoft.com/office/officeart/2005/8/layout/vList2"/>
    <dgm:cxn modelId="{B77E010D-C406-4330-9F1F-348370565A84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942F6-847D-4AE7-9CA0-5319E5F60B4F}">
      <dsp:nvSpPr>
        <dsp:cNvPr id="0" name=""/>
        <dsp:cNvSpPr/>
      </dsp:nvSpPr>
      <dsp:spPr>
        <a:xfrm>
          <a:off x="0" y="226904"/>
          <a:ext cx="5088631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Project 1 – groepsproject</a:t>
          </a:r>
        </a:p>
      </dsp:txBody>
      <dsp:txXfrm>
        <a:off x="28100" y="255004"/>
        <a:ext cx="5032431" cy="519439"/>
      </dsp:txXfrm>
    </dsp:sp>
    <dsp:sp modelId="{6EA3914A-CB7F-4A5E-9543-C3A39D9197C9}">
      <dsp:nvSpPr>
        <dsp:cNvPr id="0" name=""/>
        <dsp:cNvSpPr/>
      </dsp:nvSpPr>
      <dsp:spPr>
        <a:xfrm>
          <a:off x="0" y="802544"/>
          <a:ext cx="5088631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Lezen en verwerken van de theorie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Maken van alle werkbladeren</a:t>
          </a:r>
        </a:p>
      </dsp:txBody>
      <dsp:txXfrm>
        <a:off x="0" y="802544"/>
        <a:ext cx="5088631" cy="658260"/>
      </dsp:txXfrm>
    </dsp:sp>
    <dsp:sp modelId="{81203336-F3DE-4B3A-BCF4-0F68C23AC2BB}">
      <dsp:nvSpPr>
        <dsp:cNvPr id="0" name=""/>
        <dsp:cNvSpPr/>
      </dsp:nvSpPr>
      <dsp:spPr>
        <a:xfrm>
          <a:off x="0" y="1470760"/>
          <a:ext cx="5088631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Hoofdstuk halverwege de reader</a:t>
          </a:r>
        </a:p>
      </dsp:txBody>
      <dsp:txXfrm>
        <a:off x="28100" y="1498860"/>
        <a:ext cx="5032431" cy="519439"/>
      </dsp:txXfrm>
    </dsp:sp>
    <dsp:sp modelId="{782956A5-ADC8-4959-B856-589B9D9B9635}">
      <dsp:nvSpPr>
        <dsp:cNvPr id="0" name=""/>
        <dsp:cNvSpPr/>
      </dsp:nvSpPr>
      <dsp:spPr>
        <a:xfrm>
          <a:off x="0" y="2036444"/>
          <a:ext cx="5088631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Informatie van project 1 praktisch toepassen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Presenteren van alle verzamelde data en de conclusies die ze hebben getrokken naar aanleiding van hun onderzoek (filmpje)</a:t>
          </a:r>
        </a:p>
      </dsp:txBody>
      <dsp:txXfrm>
        <a:off x="0" y="2036444"/>
        <a:ext cx="5088631" cy="1192320"/>
      </dsp:txXfrm>
    </dsp:sp>
    <dsp:sp modelId="{D64CB5D5-837D-47FC-9E42-A26D800BC695}">
      <dsp:nvSpPr>
        <dsp:cNvPr id="0" name=""/>
        <dsp:cNvSpPr/>
      </dsp:nvSpPr>
      <dsp:spPr>
        <a:xfrm>
          <a:off x="0" y="3228764"/>
          <a:ext cx="5088631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Laatste hoofdstuk </a:t>
          </a:r>
        </a:p>
      </dsp:txBody>
      <dsp:txXfrm>
        <a:off x="28100" y="3256864"/>
        <a:ext cx="5032431" cy="519439"/>
      </dsp:txXfrm>
    </dsp:sp>
    <dsp:sp modelId="{08B7B17B-8600-44B0-B235-389E5D71D804}">
      <dsp:nvSpPr>
        <dsp:cNvPr id="0" name=""/>
        <dsp:cNvSpPr/>
      </dsp:nvSpPr>
      <dsp:spPr>
        <a:xfrm>
          <a:off x="0" y="3804404"/>
          <a:ext cx="5088631" cy="584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5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800" kern="1200" dirty="0"/>
            <a:t>Organisatieweek – activiteit gekoppeld aan de leerstof van de reader</a:t>
          </a:r>
        </a:p>
      </dsp:txBody>
      <dsp:txXfrm>
        <a:off x="0" y="3804404"/>
        <a:ext cx="5088631" cy="58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nl-NL"/>
              <a:pPr/>
              <a:t>4-10-2016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nl-NL"/>
              <a:pPr/>
              <a:t>4-10-2016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Klik om de modelstijlen te bewerken</a:t>
            </a:r>
          </a:p>
          <a:p>
            <a:pPr lvl="1"/>
            <a:r>
              <a:rPr/>
              <a:t>Tweede niveau</a:t>
            </a:r>
          </a:p>
          <a:p>
            <a:pPr lvl="2"/>
            <a:r>
              <a:rPr/>
              <a:t>Derde niveau</a:t>
            </a:r>
          </a:p>
          <a:p>
            <a:pPr lvl="3"/>
            <a:r>
              <a:rPr/>
              <a:t>Vierde niveau</a:t>
            </a:r>
          </a:p>
          <a:p>
            <a:pPr lvl="4"/>
            <a:r>
              <a:rPr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0EA6-0821-4AC5-933C-321AA6545349}" type="slidenum">
              <a:rPr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nl-NL" smtClean="0"/>
              <a:pPr/>
              <a:t>4-10-2016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788" y="685801"/>
            <a:ext cx="4092625" cy="4724399"/>
          </a:xfrm>
        </p:spPr>
        <p:txBody>
          <a:bodyPr/>
          <a:lstStyle/>
          <a:p>
            <a:r>
              <a:rPr lang="nl-NL" b="1" dirty="0"/>
              <a:t>IBS PROGRAMMA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Comenius College Rotterdam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08013" y="5877272"/>
            <a:ext cx="3962400" cy="762000"/>
          </a:xfrm>
        </p:spPr>
        <p:txBody>
          <a:bodyPr>
            <a:normAutofit/>
          </a:bodyPr>
          <a:lstStyle/>
          <a:p>
            <a:r>
              <a:rPr lang="nl-NL" dirty="0"/>
              <a:t>Arne van Kesteren </a:t>
            </a:r>
          </a:p>
          <a:p>
            <a:r>
              <a:rPr lang="nl-NL" dirty="0"/>
              <a:t>Meriellen van de Raa e Souza</a:t>
            </a: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9836" y="1844824"/>
            <a:ext cx="10287000" cy="4190999"/>
          </a:xfrm>
        </p:spPr>
        <p:txBody>
          <a:bodyPr/>
          <a:lstStyle/>
          <a:p>
            <a:r>
              <a:rPr lang="nl-NL" dirty="0"/>
              <a:t>3 profielen binnen de school – IBS is daar 1 van</a:t>
            </a:r>
          </a:p>
          <a:p>
            <a:r>
              <a:rPr lang="nl-NL" dirty="0"/>
              <a:t>Leerlingen kiezen een profiel</a:t>
            </a:r>
          </a:p>
          <a:p>
            <a:r>
              <a:rPr lang="nl-NL" dirty="0"/>
              <a:t>4</a:t>
            </a:r>
            <a:r>
              <a:rPr lang="nl-NL" baseline="30000" dirty="0"/>
              <a:t>e</a:t>
            </a:r>
            <a:r>
              <a:rPr lang="nl-NL" dirty="0"/>
              <a:t> jaar IBS binnen de school </a:t>
            </a:r>
          </a:p>
          <a:p>
            <a:r>
              <a:rPr lang="nl-NL" dirty="0"/>
              <a:t>Vanaf dit jaar de overstap naar eigen ontwikkelde materiaal. Doel is leerlingen voorbereiden op het ‘Jong ondernemen’ programma in de 3</a:t>
            </a:r>
            <a:r>
              <a:rPr lang="nl-NL" baseline="30000" dirty="0"/>
              <a:t>e</a:t>
            </a:r>
            <a:r>
              <a:rPr lang="nl-NL" dirty="0"/>
              <a:t> leerjaar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5820" y="260648"/>
            <a:ext cx="10971372" cy="1066800"/>
          </a:xfrm>
        </p:spPr>
        <p:txBody>
          <a:bodyPr>
            <a:noAutofit/>
          </a:bodyPr>
          <a:lstStyle/>
          <a:p>
            <a:r>
              <a:rPr lang="nl-NL" sz="4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Geschiedenis IBS op het Comenius College</a:t>
            </a:r>
          </a:p>
        </p:txBody>
      </p:sp>
    </p:spTree>
    <p:extLst>
      <p:ext uri="{BB962C8B-B14F-4D97-AF65-F5344CB8AC3E}">
        <p14:creationId xmlns:p14="http://schemas.microsoft.com/office/powerpoint/2010/main" val="26083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05780" y="1628800"/>
            <a:ext cx="11020573" cy="446449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Methodeboek teveel overlap met de economielessen in de tweede leerjaar</a:t>
            </a:r>
          </a:p>
          <a:p>
            <a:r>
              <a:rPr lang="nl-NL" dirty="0"/>
              <a:t>Ontwikkelen van een reader per periode</a:t>
            </a:r>
          </a:p>
          <a:p>
            <a:r>
              <a:rPr lang="nl-NL" dirty="0"/>
              <a:t>Meer praktijkvormen toepassen in de </a:t>
            </a:r>
            <a:r>
              <a:rPr lang="nl-NL"/>
              <a:t>les </a:t>
            </a:r>
            <a:endParaRPr lang="nl-NL" dirty="0"/>
          </a:p>
          <a:p>
            <a:r>
              <a:rPr lang="nl-NL" dirty="0"/>
              <a:t>Digitalisering van alle IBS opdrachten </a:t>
            </a:r>
          </a:p>
          <a:p>
            <a:r>
              <a:rPr lang="nl-NL" dirty="0"/>
              <a:t>Leerlingen vaardiger maken in het gebruik van een </a:t>
            </a:r>
            <a:r>
              <a:rPr lang="nl-NL" dirty="0" err="1"/>
              <a:t>Ipad</a:t>
            </a:r>
            <a:r>
              <a:rPr lang="nl-NL" dirty="0"/>
              <a:t> in de klas</a:t>
            </a:r>
          </a:p>
          <a:p>
            <a:r>
              <a:rPr lang="nl-NL" dirty="0"/>
              <a:t>Theorie is steeds gekoppeld aan een praktische activiteit</a:t>
            </a:r>
          </a:p>
          <a:p>
            <a:r>
              <a:rPr lang="nl-NL" dirty="0"/>
              <a:t>Doorgaande leerlijn vanaf 1</a:t>
            </a:r>
            <a:r>
              <a:rPr lang="nl-NL" baseline="30000" dirty="0"/>
              <a:t>e</a:t>
            </a:r>
            <a:r>
              <a:rPr lang="nl-NL" dirty="0"/>
              <a:t> leerjaar t/m de 3</a:t>
            </a:r>
            <a:r>
              <a:rPr lang="nl-NL" baseline="30000" dirty="0"/>
              <a:t>e</a:t>
            </a:r>
            <a:r>
              <a:rPr lang="nl-NL" dirty="0"/>
              <a:t> leerjaar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33772" y="260648"/>
            <a:ext cx="1147542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Overstap van methodeboek naar reader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473" y="332656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nl-NL" sz="5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Opbouw van het schooljaar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240674" y="1693741"/>
            <a:ext cx="5544616" cy="1822130"/>
          </a:xfrm>
        </p:spPr>
        <p:txBody>
          <a:bodyPr/>
          <a:lstStyle/>
          <a:p>
            <a:r>
              <a:rPr lang="nl-NL" dirty="0"/>
              <a:t>Waarom werken met een reader?</a:t>
            </a:r>
          </a:p>
          <a:p>
            <a:r>
              <a:rPr lang="nl-NL" dirty="0"/>
              <a:t>Voordelen werken met een reader</a:t>
            </a:r>
          </a:p>
          <a:p>
            <a:r>
              <a:rPr lang="nl-NL" dirty="0"/>
              <a:t>Aandachtspunten 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482894"/>
              </p:ext>
            </p:extLst>
          </p:nvPr>
        </p:nvGraphicFramePr>
        <p:xfrm>
          <a:off x="240674" y="3717032"/>
          <a:ext cx="5400600" cy="2579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125978620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l"/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1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leerjaar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2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leerjaar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3</a:t>
                      </a:r>
                      <a:r>
                        <a:rPr lang="nl-NL" baseline="30000" dirty="0"/>
                        <a:t>e</a:t>
                      </a:r>
                      <a:r>
                        <a:rPr lang="nl-NL" dirty="0"/>
                        <a:t> leerjaar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nl-NL" b="1" dirty="0"/>
                        <a:t>Thema</a:t>
                      </a:r>
                      <a:r>
                        <a:rPr lang="nl-NL" b="1" baseline="0" dirty="0"/>
                        <a:t> </a:t>
                      </a:r>
                    </a:p>
                    <a:p>
                      <a:pPr algn="l"/>
                      <a:r>
                        <a:rPr lang="nl-NL" b="1" baseline="0" dirty="0"/>
                        <a:t>P</a:t>
                      </a:r>
                      <a:r>
                        <a:rPr lang="nl-NL" b="1" dirty="0"/>
                        <a:t>eriode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Geld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Overheid</a:t>
                      </a:r>
                      <a:r>
                        <a:rPr lang="nl-NL" baseline="0" dirty="0"/>
                        <a:t> / </a:t>
                      </a:r>
                      <a:r>
                        <a:rPr lang="nl-NL" baseline="0" dirty="0" err="1"/>
                        <a:t>Miljoenen-nota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Jong ondernemen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nl-NL" b="1" dirty="0"/>
                        <a:t>Thema</a:t>
                      </a:r>
                      <a:r>
                        <a:rPr lang="nl-NL" b="1" baseline="0" dirty="0"/>
                        <a:t> </a:t>
                      </a:r>
                    </a:p>
                    <a:p>
                      <a:pPr algn="l"/>
                      <a:r>
                        <a:rPr lang="nl-NL" b="1" dirty="0"/>
                        <a:t>Periode</a:t>
                      </a:r>
                      <a:r>
                        <a:rPr lang="nl-NL" b="1" baseline="0" dirty="0"/>
                        <a:t> 2</a:t>
                      </a:r>
                      <a:endParaRPr lang="nl-N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Consument</a:t>
                      </a:r>
                      <a:r>
                        <a:rPr lang="nl-NL" baseline="0" dirty="0"/>
                        <a:t> en koopgedrag</a:t>
                      </a:r>
                      <a:endParaRPr lang="nl-N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Yes! programma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Jong ondernemen</a:t>
                      </a:r>
                    </a:p>
                    <a:p>
                      <a:pPr algn="l"/>
                      <a:endParaRPr lang="nl-N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9204" r="10290" b="7754"/>
          <a:stretch/>
        </p:blipFill>
        <p:spPr>
          <a:xfrm>
            <a:off x="6022404" y="1700808"/>
            <a:ext cx="60006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884" y="260648"/>
            <a:ext cx="10971372" cy="106680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Opbouw van de reader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2804929"/>
              </p:ext>
            </p:extLst>
          </p:nvPr>
        </p:nvGraphicFramePr>
        <p:xfrm>
          <a:off x="1125860" y="1772816"/>
          <a:ext cx="5088631" cy="46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t="18629" r="8380" b="7276"/>
          <a:stretch/>
        </p:blipFill>
        <p:spPr>
          <a:xfrm>
            <a:off x="7246540" y="1556792"/>
            <a:ext cx="4176464" cy="4968552"/>
          </a:xfrm>
        </p:spPr>
      </p:pic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05780" y="1628800"/>
            <a:ext cx="11020573" cy="4190999"/>
          </a:xfrm>
        </p:spPr>
        <p:txBody>
          <a:bodyPr/>
          <a:lstStyle/>
          <a:p>
            <a:r>
              <a:rPr lang="nl-NL" dirty="0"/>
              <a:t>Werken met puntenoverzicht. Leerlingen kunnen 0, 1 en 2 score</a:t>
            </a:r>
          </a:p>
          <a:p>
            <a:r>
              <a:rPr lang="nl-NL" dirty="0"/>
              <a:t>Nog zoekende in hoe we iedere periode de leerling gaan beoordelen met de nieuwe reader richtlijnen</a:t>
            </a:r>
          </a:p>
          <a:p>
            <a:r>
              <a:rPr lang="nl-NL" dirty="0"/>
              <a:t>Meetbaar maken van de groei van leerlingen is nog in ontwikkeling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33772" y="260648"/>
            <a:ext cx="1147542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Beoordelen van de opdrachten</a:t>
            </a:r>
          </a:p>
        </p:txBody>
      </p:sp>
    </p:spTree>
    <p:extLst>
      <p:ext uri="{BB962C8B-B14F-4D97-AF65-F5344CB8AC3E}">
        <p14:creationId xmlns:p14="http://schemas.microsoft.com/office/powerpoint/2010/main" val="27254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1197868" y="1556792"/>
            <a:ext cx="10287000" cy="4190999"/>
          </a:xfrm>
        </p:spPr>
        <p:txBody>
          <a:bodyPr/>
          <a:lstStyle/>
          <a:p>
            <a:r>
              <a:rPr lang="nl-NL" dirty="0"/>
              <a:t>Ideeën / tips die we mee kunnen nemen?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33772" y="260648"/>
            <a:ext cx="1147542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Feedback groep</a:t>
            </a:r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72590D-5915-4114-80CA-242FE4083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Marketingpresentatie met glazen kubus (breedbeeld)</Template>
  <TotalTime>0</TotalTime>
  <Words>281</Words>
  <Application>Microsoft Office PowerPoint</Application>
  <PresentationFormat>Aangepast</PresentationFormat>
  <Paragraphs>51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Corbel</vt:lpstr>
      <vt:lpstr>Marketing_16x9</vt:lpstr>
      <vt:lpstr>IBS PROGRAMMA   Comenius College Rotterdam</vt:lpstr>
      <vt:lpstr>Geschiedenis IBS op het Comenius College</vt:lpstr>
      <vt:lpstr>PowerPoint-presentatie</vt:lpstr>
      <vt:lpstr>Opbouw van het schooljaar</vt:lpstr>
      <vt:lpstr>Opbouw van de reader</vt:lpstr>
      <vt:lpstr>PowerPoint-presentatie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2016-10-03T21:30:30Z</dcterms:created>
  <dcterms:modified xsi:type="dcterms:W3CDTF">2016-10-04T13:31:57Z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